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75" r:id="rId10"/>
    <p:sldId id="266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81" r:id="rId19"/>
    <p:sldId id="284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76" r:id="rId29"/>
    <p:sldId id="277" r:id="rId30"/>
    <p:sldId id="278" r:id="rId31"/>
    <p:sldId id="279" r:id="rId32"/>
    <p:sldId id="280" r:id="rId33"/>
    <p:sldId id="268" r:id="rId34"/>
    <p:sldId id="273" r:id="rId35"/>
    <p:sldId id="274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3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2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91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1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611F45-6963-430A-AEAF-16115629E60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8C03-3BFB-408D-93A8-8A30F19BF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wPthJO5b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Running Live 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Gardner</a:t>
            </a:r>
          </a:p>
          <a:p>
            <a:r>
              <a:rPr lang="en-US" dirty="0" smtClean="0"/>
              <a:t>ryangardner@dadeschools.net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3865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Sound Mixers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Unpowered mixers need powered speakers</a:t>
            </a:r>
          </a:p>
          <a:p>
            <a:r>
              <a:rPr lang="en-US" dirty="0" smtClean="0"/>
              <a:t>Powered mixers need unpowered speakers</a:t>
            </a:r>
          </a:p>
          <a:p>
            <a:r>
              <a:rPr lang="en-US" dirty="0" smtClean="0"/>
              <a:t>Make sure board includes phantom power (48v)</a:t>
            </a:r>
          </a:p>
          <a:p>
            <a:r>
              <a:rPr lang="en-US" dirty="0" smtClean="0"/>
              <a:t>Check cable output type on mixers to make sure your mixer will be compatible with your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Sound Mixers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Powered Sound Mixer:</a:t>
            </a:r>
          </a:p>
          <a:p>
            <a:pPr lvl="1"/>
            <a:r>
              <a:rPr lang="en-US" dirty="0" smtClean="0"/>
              <a:t>Usually heavier due to built-in amps, better for permanent performance locations</a:t>
            </a:r>
          </a:p>
          <a:p>
            <a:pPr lvl="1"/>
            <a:r>
              <a:rPr lang="en-US" dirty="0" smtClean="0"/>
              <a:t>Requires unpowered speakers</a:t>
            </a:r>
          </a:p>
          <a:p>
            <a:pPr lvl="1"/>
            <a:r>
              <a:rPr lang="en-US" dirty="0" smtClean="0"/>
              <a:t>system usually stays connected to speakers and just has to be turned on to be performance ready.</a:t>
            </a:r>
          </a:p>
          <a:p>
            <a:endParaRPr lang="en-US" dirty="0" smtClean="0"/>
          </a:p>
          <a:p>
            <a:r>
              <a:rPr lang="en-US" dirty="0" smtClean="0"/>
              <a:t>Unpowered Sound Mixer:</a:t>
            </a:r>
          </a:p>
          <a:p>
            <a:pPr lvl="1"/>
            <a:r>
              <a:rPr lang="en-US" dirty="0" smtClean="0"/>
              <a:t>Usually lightweight, good for on-the-go performances</a:t>
            </a:r>
          </a:p>
          <a:p>
            <a:pPr lvl="1"/>
            <a:r>
              <a:rPr lang="en-US" dirty="0" smtClean="0"/>
              <a:t>Require an external amplifier or powered speakers (need a power cable to turn on the speakers).</a:t>
            </a:r>
          </a:p>
          <a:p>
            <a:pPr lvl="1"/>
            <a:r>
              <a:rPr lang="en-US" dirty="0" smtClean="0"/>
              <a:t>Includes more features and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Powered Speakers (a.k.a. active speakers)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1" y="3281100"/>
            <a:ext cx="6471139" cy="14780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Requires a power chord to be plugged in</a:t>
            </a:r>
          </a:p>
          <a:p>
            <a:r>
              <a:rPr lang="en-US" dirty="0" smtClean="0"/>
              <a:t>Has separate volume control from mixer</a:t>
            </a:r>
          </a:p>
          <a:p>
            <a:r>
              <a:rPr lang="en-US" dirty="0" smtClean="0"/>
              <a:t>Usually connects to mixer with XLR or ¼” cables</a:t>
            </a:r>
          </a:p>
          <a:p>
            <a:r>
              <a:rPr lang="en-US" dirty="0" smtClean="0"/>
              <a:t>Works with unpowered mixers</a:t>
            </a:r>
            <a:endParaRPr lang="en-US" dirty="0"/>
          </a:p>
        </p:txBody>
      </p:sp>
      <p:pic>
        <p:nvPicPr>
          <p:cNvPr id="2050" name="Picture 2" descr="Image result for powered spea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32" y="163888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Unpowered Speakers (a.k.a. passive speakers)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380700" cy="4195481"/>
          </a:xfrm>
        </p:spPr>
        <p:txBody>
          <a:bodyPr/>
          <a:lstStyle/>
          <a:p>
            <a:r>
              <a:rPr lang="en-US" dirty="0" smtClean="0"/>
              <a:t>Usually connects to mixer with speak-on or ¼” Cables</a:t>
            </a:r>
          </a:p>
          <a:p>
            <a:r>
              <a:rPr lang="en-US" dirty="0" smtClean="0"/>
              <a:t>Does not require a power chord to plug in</a:t>
            </a:r>
          </a:p>
          <a:p>
            <a:r>
              <a:rPr lang="en-US" dirty="0" smtClean="0"/>
              <a:t>Does not have a separate volume control from the mixer</a:t>
            </a:r>
          </a:p>
          <a:p>
            <a:r>
              <a:rPr lang="en-US" dirty="0" smtClean="0"/>
              <a:t>Works with powered mixers</a:t>
            </a:r>
            <a:endParaRPr lang="en-US" dirty="0"/>
          </a:p>
        </p:txBody>
      </p:sp>
      <p:pic>
        <p:nvPicPr>
          <p:cNvPr id="3074" name="Picture 2" descr="Image result for unpowered spea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2052918"/>
            <a:ext cx="4195860" cy="419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8085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Powered Mixer/ Unpowered Speakers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Powered Mixers:</a:t>
            </a:r>
          </a:p>
          <a:p>
            <a:pPr lvl="1"/>
            <a:r>
              <a:rPr lang="en-US" dirty="0" smtClean="0"/>
              <a:t>Yamaha EMX5016CF</a:t>
            </a:r>
          </a:p>
          <a:p>
            <a:pPr lvl="1"/>
            <a:r>
              <a:rPr lang="en-US" dirty="0" err="1" smtClean="0"/>
              <a:t>Behringer</a:t>
            </a:r>
            <a:r>
              <a:rPr lang="en-US" dirty="0" smtClean="0"/>
              <a:t> </a:t>
            </a:r>
            <a:r>
              <a:rPr lang="en-US" dirty="0" err="1" smtClean="0"/>
              <a:t>Europower</a:t>
            </a:r>
            <a:r>
              <a:rPr lang="en-US" dirty="0" smtClean="0"/>
              <a:t> PMP2000D</a:t>
            </a:r>
          </a:p>
          <a:p>
            <a:pPr lvl="1"/>
            <a:r>
              <a:rPr lang="en-US" dirty="0" err="1"/>
              <a:t>Behringer</a:t>
            </a:r>
            <a:r>
              <a:rPr lang="en-US" dirty="0"/>
              <a:t> </a:t>
            </a:r>
            <a:r>
              <a:rPr lang="en-US" dirty="0" err="1"/>
              <a:t>Europower</a:t>
            </a:r>
            <a:r>
              <a:rPr lang="en-US" dirty="0"/>
              <a:t> </a:t>
            </a:r>
            <a:r>
              <a:rPr lang="en-US" dirty="0" smtClean="0"/>
              <a:t>PMP1680S</a:t>
            </a:r>
            <a:endParaRPr lang="en-US" dirty="0"/>
          </a:p>
          <a:p>
            <a:r>
              <a:rPr lang="en-US" dirty="0" smtClean="0"/>
              <a:t>Unpowered Speakers:</a:t>
            </a:r>
          </a:p>
          <a:p>
            <a:pPr lvl="1"/>
            <a:r>
              <a:rPr lang="en-US" dirty="0"/>
              <a:t>JBL </a:t>
            </a:r>
            <a:r>
              <a:rPr lang="en-US" dirty="0" smtClean="0"/>
              <a:t>JRX215</a:t>
            </a:r>
          </a:p>
          <a:p>
            <a:pPr lvl="1"/>
            <a:r>
              <a:rPr lang="en-US" dirty="0"/>
              <a:t>Yamaha CBR15</a:t>
            </a:r>
          </a:p>
          <a:p>
            <a:pPr lvl="1"/>
            <a:r>
              <a:rPr lang="pl-PL" dirty="0"/>
              <a:t>Mackie Passive Speaker, 600W (C300z)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Unpowered Mixer/Powered Speakers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Unpowered Mixers:</a:t>
            </a:r>
          </a:p>
          <a:p>
            <a:pPr lvl="1"/>
            <a:r>
              <a:rPr lang="en-US" dirty="0" smtClean="0"/>
              <a:t>Mackie ProFXv2</a:t>
            </a:r>
          </a:p>
          <a:p>
            <a:pPr lvl="1"/>
            <a:r>
              <a:rPr lang="en-US" dirty="0" err="1" smtClean="0"/>
              <a:t>Behringer</a:t>
            </a:r>
            <a:r>
              <a:rPr lang="en-US" dirty="0" smtClean="0"/>
              <a:t> </a:t>
            </a:r>
            <a:r>
              <a:rPr lang="en-US" dirty="0" err="1" smtClean="0"/>
              <a:t>Xenyx</a:t>
            </a:r>
            <a:r>
              <a:rPr lang="en-US" dirty="0" smtClean="0"/>
              <a:t> X1222</a:t>
            </a:r>
          </a:p>
          <a:p>
            <a:pPr lvl="1"/>
            <a:r>
              <a:rPr lang="en-US" dirty="0" err="1" smtClean="0"/>
              <a:t>Soundcraft</a:t>
            </a:r>
            <a:r>
              <a:rPr lang="en-US" dirty="0" smtClean="0"/>
              <a:t> EPM Mixer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Powered Speakers:</a:t>
            </a:r>
          </a:p>
          <a:p>
            <a:pPr lvl="1"/>
            <a:r>
              <a:rPr lang="en-US" dirty="0" smtClean="0"/>
              <a:t>Mackie Thump12A</a:t>
            </a:r>
          </a:p>
          <a:p>
            <a:pPr lvl="1"/>
            <a:r>
              <a:rPr lang="en-US" dirty="0" smtClean="0"/>
              <a:t>Rockville RPG15</a:t>
            </a:r>
          </a:p>
          <a:p>
            <a:pPr lvl="1"/>
            <a:r>
              <a:rPr lang="en-US" dirty="0" err="1" smtClean="0"/>
              <a:t>Behringer</a:t>
            </a:r>
            <a:r>
              <a:rPr lang="en-US" dirty="0" smtClean="0"/>
              <a:t> </a:t>
            </a:r>
            <a:r>
              <a:rPr lang="en-US" dirty="0" err="1" smtClean="0"/>
              <a:t>Eurolive</a:t>
            </a:r>
            <a:r>
              <a:rPr lang="en-US" dirty="0" smtClean="0"/>
              <a:t> B210D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8085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The Anatomy of a Sound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</a:p>
          <a:p>
            <a:r>
              <a:rPr lang="en-US" dirty="0" smtClean="0"/>
              <a:t>Outputs</a:t>
            </a:r>
          </a:p>
          <a:p>
            <a:r>
              <a:rPr lang="en-US" dirty="0" smtClean="0"/>
              <a:t>Gain</a:t>
            </a:r>
          </a:p>
          <a:p>
            <a:r>
              <a:rPr lang="en-US" dirty="0" smtClean="0"/>
              <a:t>EQ</a:t>
            </a:r>
          </a:p>
          <a:p>
            <a:r>
              <a:rPr lang="en-US" dirty="0" smtClean="0"/>
              <a:t>Mute/Solo</a:t>
            </a:r>
          </a:p>
          <a:p>
            <a:r>
              <a:rPr lang="en-US" dirty="0" smtClean="0"/>
              <a:t>Speaker Assign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0"/>
            <a:ext cx="1046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Talk Channels!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Microphone is controlled by a column of controls called a “channel”</a:t>
            </a:r>
          </a:p>
          <a:p>
            <a:pPr lvl="1"/>
            <a:r>
              <a:rPr lang="en-US" dirty="0" smtClean="0"/>
              <a:t>The controls for the channels usually include:</a:t>
            </a:r>
          </a:p>
          <a:p>
            <a:pPr lvl="2"/>
            <a:r>
              <a:rPr lang="en-US" dirty="0" smtClean="0"/>
              <a:t>Mic input</a:t>
            </a:r>
          </a:p>
          <a:p>
            <a:pPr lvl="2"/>
            <a:r>
              <a:rPr lang="en-US" dirty="0" smtClean="0"/>
              <a:t>Line-in/Insert</a:t>
            </a:r>
          </a:p>
          <a:p>
            <a:pPr lvl="2"/>
            <a:r>
              <a:rPr lang="en-US" dirty="0" smtClean="0"/>
              <a:t>Mic Gain</a:t>
            </a:r>
          </a:p>
          <a:p>
            <a:pPr lvl="2"/>
            <a:r>
              <a:rPr lang="en-US" dirty="0" smtClean="0"/>
              <a:t>EQ</a:t>
            </a:r>
          </a:p>
          <a:p>
            <a:pPr lvl="2"/>
            <a:r>
              <a:rPr lang="en-US" dirty="0" smtClean="0"/>
              <a:t>Aux/</a:t>
            </a:r>
            <a:r>
              <a:rPr lang="en-US" dirty="0" err="1" smtClean="0"/>
              <a:t>Fx</a:t>
            </a:r>
            <a:r>
              <a:rPr lang="en-US" dirty="0" smtClean="0"/>
              <a:t> (Sometimes)</a:t>
            </a:r>
          </a:p>
          <a:p>
            <a:pPr lvl="2"/>
            <a:r>
              <a:rPr lang="en-US" dirty="0" smtClean="0"/>
              <a:t>Pan</a:t>
            </a:r>
          </a:p>
          <a:p>
            <a:pPr lvl="2"/>
            <a:r>
              <a:rPr lang="en-US" dirty="0" smtClean="0"/>
              <a:t>Mute</a:t>
            </a:r>
          </a:p>
          <a:p>
            <a:pPr lvl="2"/>
            <a:r>
              <a:rPr lang="en-US" dirty="0" smtClean="0"/>
              <a:t>Volume Slider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Gain Vs.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Gain: The strength of a signal being inputted into the mixer</a:t>
            </a:r>
          </a:p>
          <a:p>
            <a:pPr lvl="1"/>
            <a:r>
              <a:rPr lang="en-US" dirty="0" smtClean="0"/>
              <a:t>The more the gain, the more strength of tone</a:t>
            </a:r>
          </a:p>
          <a:p>
            <a:pPr lvl="1"/>
            <a:r>
              <a:rPr lang="en-US" dirty="0" smtClean="0"/>
              <a:t>No processing on the signal yet</a:t>
            </a:r>
          </a:p>
          <a:p>
            <a:endParaRPr lang="en-US" dirty="0" smtClean="0"/>
          </a:p>
          <a:p>
            <a:r>
              <a:rPr lang="en-US" dirty="0" smtClean="0"/>
              <a:t>Volume: The amount of sound (in dB) that is being outputted to the speakers.  This signal is sent out after the signal has been processed.</a:t>
            </a:r>
          </a:p>
          <a:p>
            <a:pPr lvl="1"/>
            <a:r>
              <a:rPr lang="en-US" dirty="0" smtClean="0"/>
              <a:t>If you have low gain, and high volume, the overall tone of the outputted signal will be very flat/lacking in tone.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38065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Cable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3639"/>
            <a:ext cx="8946541" cy="4195481"/>
          </a:xfrm>
        </p:spPr>
        <p:txBody>
          <a:bodyPr/>
          <a:lstStyle/>
          <a:p>
            <a:r>
              <a:rPr lang="en-US" dirty="0" smtClean="0"/>
              <a:t>XLR Cables – around $10-$15 for a 25-foot cable</a:t>
            </a:r>
          </a:p>
          <a:p>
            <a:pPr lvl="1"/>
            <a:r>
              <a:rPr lang="en-US" dirty="0" smtClean="0"/>
              <a:t>Mostly used for speakers and microphones</a:t>
            </a:r>
          </a:p>
          <a:p>
            <a:r>
              <a:rPr lang="en-US" dirty="0" smtClean="0"/>
              <a:t>¼” Cables – around $10-$15 for a 25-foot cable</a:t>
            </a:r>
          </a:p>
          <a:p>
            <a:pPr lvl="1"/>
            <a:r>
              <a:rPr lang="en-US" dirty="0" smtClean="0"/>
              <a:t>Mostly used for guitars and amplifiers, can be used as an insert for some wireless microphone systems and for monitors/speakers.</a:t>
            </a:r>
          </a:p>
          <a:p>
            <a:r>
              <a:rPr lang="en-US" dirty="0" smtClean="0"/>
              <a:t>Speak-On Cables – around $25-$30 for a 50-foot cable</a:t>
            </a:r>
          </a:p>
          <a:p>
            <a:pPr lvl="1"/>
            <a:r>
              <a:rPr lang="en-US" dirty="0" smtClean="0"/>
              <a:t>Used to plug in certain speakers to a mixer</a:t>
            </a:r>
          </a:p>
          <a:p>
            <a:r>
              <a:rPr lang="en-US" dirty="0" smtClean="0"/>
              <a:t>¼ Inch							XLR						Speak-On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4438869"/>
            <a:ext cx="2259696" cy="2259696"/>
          </a:xfrm>
          <a:prstGeom prst="rect">
            <a:avLst/>
          </a:prstGeom>
        </p:spPr>
      </p:pic>
      <p:pic>
        <p:nvPicPr>
          <p:cNvPr id="1028" name="Picture 4" descr="Image result for xlr c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10" y="4481748"/>
            <a:ext cx="2534343" cy="20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eak-on c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19" y="4481748"/>
            <a:ext cx="2069073" cy="20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Inserts/Line-ins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XLR Female Port</a:t>
            </a:r>
          </a:p>
          <a:p>
            <a:r>
              <a:rPr lang="en-US" dirty="0" smtClean="0"/>
              <a:t>Line/Hi-Z Button</a:t>
            </a:r>
          </a:p>
          <a:p>
            <a:pPr lvl="1"/>
            <a:r>
              <a:rPr lang="en-US" dirty="0" smtClean="0"/>
              <a:t>Hi-Z button rarely used for microphones,</a:t>
            </a:r>
            <a:br>
              <a:rPr lang="en-US" dirty="0" smtClean="0"/>
            </a:br>
            <a:r>
              <a:rPr lang="en-US" dirty="0" smtClean="0"/>
              <a:t>mostly used for guitar</a:t>
            </a:r>
          </a:p>
          <a:p>
            <a:r>
              <a:rPr lang="en-US" dirty="0" smtClean="0"/>
              <a:t>Line/Hi-Z In 1</a:t>
            </a:r>
          </a:p>
          <a:p>
            <a:pPr lvl="1"/>
            <a:r>
              <a:rPr lang="en-US" dirty="0" smtClean="0"/>
              <a:t>Used to connect something that does not have an</a:t>
            </a:r>
            <a:br>
              <a:rPr lang="en-US" dirty="0" smtClean="0"/>
            </a:br>
            <a:r>
              <a:rPr lang="en-US" dirty="0" smtClean="0"/>
              <a:t>XLR option (</a:t>
            </a:r>
            <a:r>
              <a:rPr lang="en-US" dirty="0" err="1" smtClean="0"/>
              <a:t>i.e</a:t>
            </a:r>
            <a:r>
              <a:rPr lang="en-US" dirty="0" smtClean="0"/>
              <a:t> a guitar, a wireless microphone</a:t>
            </a:r>
            <a:br>
              <a:rPr lang="en-US" dirty="0" smtClean="0"/>
            </a:br>
            <a:r>
              <a:rPr lang="en-US" dirty="0" smtClean="0"/>
              <a:t>receiver, etc.)</a:t>
            </a:r>
          </a:p>
          <a:p>
            <a:r>
              <a:rPr lang="en-US" dirty="0" smtClean="0"/>
              <a:t>Insert</a:t>
            </a:r>
          </a:p>
          <a:p>
            <a:pPr lvl="1"/>
            <a:r>
              <a:rPr lang="en-US" dirty="0" smtClean="0"/>
              <a:t>For our purposes, this will rarely be used.</a:t>
            </a:r>
          </a:p>
          <a:p>
            <a:pPr lvl="1"/>
            <a:r>
              <a:rPr lang="en-US" dirty="0" smtClean="0"/>
              <a:t>Mainly used to add in some type of external effects</a:t>
            </a:r>
            <a:br>
              <a:rPr lang="en-US" dirty="0" smtClean="0"/>
            </a:br>
            <a:r>
              <a:rPr lang="en-US" dirty="0" smtClean="0"/>
              <a:t>processor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37" y="1276743"/>
            <a:ext cx="1663281" cy="52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Gain and 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674928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gain knob controls how much signal you want to send into your board before it is processed.</a:t>
            </a:r>
          </a:p>
          <a:p>
            <a:pPr lvl="1"/>
            <a:r>
              <a:rPr lang="en-US" dirty="0" smtClean="0"/>
              <a:t>Usually, the higher the gain, the better tone you will get out of your equipment</a:t>
            </a:r>
          </a:p>
          <a:p>
            <a:pPr lvl="1"/>
            <a:endParaRPr lang="en-US" dirty="0"/>
          </a:p>
          <a:p>
            <a:r>
              <a:rPr lang="en-US" dirty="0" smtClean="0"/>
              <a:t>Equalizers (</a:t>
            </a:r>
            <a:r>
              <a:rPr lang="en-US" dirty="0" err="1" smtClean="0"/>
              <a:t>Eqs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Controls which frequency of sounds you want to boost or reduce.</a:t>
            </a:r>
          </a:p>
          <a:p>
            <a:pPr lvl="2"/>
            <a:r>
              <a:rPr lang="en-US" dirty="0" smtClean="0"/>
              <a:t>LOW EQ: Controls low sounds (plosive consonants, proximity effect, etc.)</a:t>
            </a:r>
          </a:p>
          <a:p>
            <a:pPr lvl="2"/>
            <a:r>
              <a:rPr lang="en-US" dirty="0" smtClean="0"/>
              <a:t>MID: Usually the warm part of the speaking voice</a:t>
            </a:r>
          </a:p>
          <a:p>
            <a:pPr lvl="2"/>
            <a:r>
              <a:rPr lang="en-US" dirty="0" smtClean="0"/>
              <a:t>High: Usually the higher frequency consonants of the speaking voice (like 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51" y="452718"/>
            <a:ext cx="2097093" cy="61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AUX, FX, and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351371" cy="4195481"/>
          </a:xfrm>
        </p:spPr>
        <p:txBody>
          <a:bodyPr/>
          <a:lstStyle/>
          <a:p>
            <a:r>
              <a:rPr lang="en-US" dirty="0" smtClean="0"/>
              <a:t>AUX: Used in conjunction with </a:t>
            </a:r>
            <a:r>
              <a:rPr lang="en-US" dirty="0" err="1" smtClean="0"/>
              <a:t>Fx</a:t>
            </a:r>
            <a:r>
              <a:rPr lang="en-US" dirty="0" smtClean="0"/>
              <a:t> knob.</a:t>
            </a:r>
          </a:p>
          <a:p>
            <a:pPr lvl="1"/>
            <a:r>
              <a:rPr lang="en-US" dirty="0" smtClean="0"/>
              <a:t>Taps off channel’s signal so you can send it to an Aux Bus.</a:t>
            </a:r>
          </a:p>
          <a:p>
            <a:r>
              <a:rPr lang="en-US" dirty="0" err="1" smtClean="0"/>
              <a:t>Fx</a:t>
            </a:r>
            <a:r>
              <a:rPr lang="en-US" dirty="0" smtClean="0"/>
              <a:t> knob: controls how much signal has an effect added to it</a:t>
            </a:r>
          </a:p>
          <a:p>
            <a:r>
              <a:rPr lang="en-US" dirty="0" smtClean="0"/>
              <a:t>Pan: Allows you to focus specific instruments to come out of a specific speaker (Left to Right). Changes directionality of sound being outputted.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628" y="452718"/>
            <a:ext cx="2396629" cy="59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Mute Button and Volume Slider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Mute Button</a:t>
            </a:r>
          </a:p>
          <a:p>
            <a:pPr lvl="1"/>
            <a:r>
              <a:rPr lang="en-US" dirty="0" smtClean="0"/>
              <a:t>Not a global mute</a:t>
            </a:r>
          </a:p>
          <a:p>
            <a:pPr lvl="1"/>
            <a:r>
              <a:rPr lang="en-US" dirty="0" smtClean="0"/>
              <a:t>Mute’s only the channel on which it lies</a:t>
            </a:r>
          </a:p>
          <a:p>
            <a:r>
              <a:rPr lang="en-US" dirty="0" smtClean="0"/>
              <a:t>Volume Slider</a:t>
            </a:r>
          </a:p>
          <a:p>
            <a:pPr lvl="1"/>
            <a:r>
              <a:rPr lang="en-US" dirty="0" smtClean="0"/>
              <a:t>Controls the amount of signal that goes out through the speakers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078" y="452718"/>
            <a:ext cx="2007715" cy="59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80854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Stereo Graphic 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for a more focused overall</a:t>
            </a:r>
            <a:br>
              <a:rPr lang="en-US" dirty="0" smtClean="0"/>
            </a:br>
            <a:r>
              <a:rPr lang="en-US" dirty="0" smtClean="0"/>
              <a:t>control on low/mid/high frequencies</a:t>
            </a:r>
          </a:p>
          <a:p>
            <a:pPr lvl="1"/>
            <a:r>
              <a:rPr lang="en-US" dirty="0" smtClean="0"/>
              <a:t>I normally control my EQs on the individual</a:t>
            </a:r>
            <a:br>
              <a:rPr lang="en-US" dirty="0" smtClean="0"/>
            </a:br>
            <a:r>
              <a:rPr lang="en-US" dirty="0" smtClean="0"/>
              <a:t>channels. The only time I use the stereo</a:t>
            </a:r>
            <a:br>
              <a:rPr lang="en-US" dirty="0" smtClean="0"/>
            </a:br>
            <a:r>
              <a:rPr lang="en-US" dirty="0" smtClean="0"/>
              <a:t>graphic EQ is when I am playing music</a:t>
            </a:r>
            <a:br>
              <a:rPr lang="en-US" dirty="0" smtClean="0"/>
            </a:br>
            <a:r>
              <a:rPr lang="en-US" dirty="0" smtClean="0"/>
              <a:t>through the sound board</a:t>
            </a:r>
          </a:p>
          <a:p>
            <a:pPr lvl="1"/>
            <a:r>
              <a:rPr lang="en-US" dirty="0" smtClean="0"/>
              <a:t>Safe to set each frequency range to the</a:t>
            </a:r>
            <a:br>
              <a:rPr lang="en-US" dirty="0" smtClean="0"/>
            </a:br>
            <a:r>
              <a:rPr lang="en-US" dirty="0" smtClean="0"/>
              <a:t>middle (0)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25" y="2052973"/>
            <a:ext cx="5194964" cy="41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Phantom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922" y="1866351"/>
            <a:ext cx="6029008" cy="41954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Usually found either next to the main meters or as a smaller switch in the back of the board next to the power switch</a:t>
            </a:r>
          </a:p>
          <a:p>
            <a:pPr lvl="1"/>
            <a:r>
              <a:rPr lang="en-US" dirty="0" smtClean="0"/>
              <a:t>If this is not on, condenser microphones will not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58" y="2052918"/>
            <a:ext cx="2664352" cy="28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err="1" smtClean="0"/>
              <a:t>Fx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493242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to add effects, mainly reverb, onto vocal microphones</a:t>
            </a:r>
          </a:p>
          <a:p>
            <a:pPr lvl="1"/>
            <a:r>
              <a:rPr lang="en-US" dirty="0" smtClean="0"/>
              <a:t>Effect can be directed to specific channels using the </a:t>
            </a:r>
            <a:r>
              <a:rPr lang="en-US" dirty="0" err="1" smtClean="0"/>
              <a:t>Fx</a:t>
            </a:r>
            <a:r>
              <a:rPr lang="en-US" dirty="0" smtClean="0"/>
              <a:t> knob on each individual channel</a:t>
            </a:r>
          </a:p>
          <a:p>
            <a:pPr lvl="1"/>
            <a:r>
              <a:rPr lang="en-US" dirty="0" smtClean="0"/>
              <a:t>Different types of reverbs can be selected by turning the preset knob to the number desired</a:t>
            </a:r>
            <a:endParaRPr lang="en-US" dirty="0"/>
          </a:p>
          <a:p>
            <a:r>
              <a:rPr lang="en-US" dirty="0" err="1" smtClean="0"/>
              <a:t>Fx</a:t>
            </a:r>
            <a:r>
              <a:rPr lang="en-US" dirty="0" smtClean="0"/>
              <a:t> to master</a:t>
            </a:r>
          </a:p>
          <a:p>
            <a:pPr lvl="1"/>
            <a:r>
              <a:rPr lang="en-US" dirty="0" smtClean="0"/>
              <a:t>Sends signal with effects to the slide control for the speakers</a:t>
            </a:r>
          </a:p>
          <a:p>
            <a:r>
              <a:rPr lang="en-US" dirty="0" err="1" smtClean="0"/>
              <a:t>Fx</a:t>
            </a:r>
            <a:r>
              <a:rPr lang="en-US" dirty="0" smtClean="0"/>
              <a:t> to monitor</a:t>
            </a:r>
          </a:p>
          <a:p>
            <a:pPr lvl="1"/>
            <a:r>
              <a:rPr lang="en-US" dirty="0" smtClean="0"/>
              <a:t>Sends signal with added effects to the slide control for the monitors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81" y="452718"/>
            <a:ext cx="3958274" cy="58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408836" cy="4195481"/>
          </a:xfrm>
        </p:spPr>
        <p:txBody>
          <a:bodyPr/>
          <a:lstStyle/>
          <a:p>
            <a:r>
              <a:rPr lang="en-US" dirty="0" smtClean="0"/>
              <a:t>Main</a:t>
            </a:r>
          </a:p>
          <a:p>
            <a:pPr lvl="1"/>
            <a:r>
              <a:rPr lang="en-US" dirty="0" smtClean="0"/>
              <a:t>Controls the amount of signal that is sent to the speakers that are plugged into the “main out” ports</a:t>
            </a:r>
          </a:p>
          <a:p>
            <a:r>
              <a:rPr lang="en-US" dirty="0" smtClean="0"/>
              <a:t>Mon</a:t>
            </a:r>
          </a:p>
          <a:p>
            <a:pPr lvl="1"/>
            <a:r>
              <a:rPr lang="en-US" dirty="0" smtClean="0"/>
              <a:t>Controls the amount of signal that is sent out to the monitors that are plugged into the “monitor out” 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38" y="452717"/>
            <a:ext cx="3874243" cy="58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Mic-</a:t>
            </a:r>
            <a:r>
              <a:rPr lang="en-US" dirty="0" err="1" smtClean="0"/>
              <a:t>ing</a:t>
            </a:r>
            <a:r>
              <a:rPr lang="en-US" dirty="0" smtClean="0"/>
              <a:t> a Large Ensemble</a:t>
            </a:r>
            <a:endParaRPr lang="en-US" dirty="0"/>
          </a:p>
        </p:txBody>
      </p:sp>
      <p:pic>
        <p:nvPicPr>
          <p:cNvPr id="6146" name="Picture 2" descr="https://theproaudiofiles.com/wp-content/uploads/2015/04/mic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1184211"/>
            <a:ext cx="11071274" cy="56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 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Tripod Boom Stand</a:t>
            </a:r>
          </a:p>
          <a:p>
            <a:pPr lvl="1"/>
            <a:r>
              <a:rPr lang="en-US" dirty="0" smtClean="0"/>
              <a:t>Good for mic-</a:t>
            </a:r>
            <a:r>
              <a:rPr lang="en-US" dirty="0" err="1" smtClean="0"/>
              <a:t>ing</a:t>
            </a:r>
            <a:r>
              <a:rPr lang="en-US" dirty="0" smtClean="0"/>
              <a:t> individual </a:t>
            </a:r>
            <a:br>
              <a:rPr lang="en-US" dirty="0" smtClean="0"/>
            </a:br>
            <a:r>
              <a:rPr lang="en-US" dirty="0" smtClean="0"/>
              <a:t>acoustic instruments</a:t>
            </a:r>
          </a:p>
          <a:p>
            <a:pPr lvl="1"/>
            <a:r>
              <a:rPr lang="en-US" dirty="0" smtClean="0"/>
              <a:t>Better overall mobility for Mic</a:t>
            </a:r>
            <a:br>
              <a:rPr lang="en-US" dirty="0" smtClean="0"/>
            </a:br>
            <a:r>
              <a:rPr lang="en-US" dirty="0" smtClean="0"/>
              <a:t>placement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2" name="Picture 4" descr="Image result for microphone st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71" y="1427870"/>
            <a:ext cx="5026942" cy="50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Basic Miscellaneous Cables/Adapters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3.5mm Stereo Male to Male RCA (Used for plugging in audio devices such as IPAD, CD Player, etc.)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¼” male to 1/8” female adapter</a:t>
            </a:r>
            <a:endParaRPr lang="en-US" dirty="0"/>
          </a:p>
        </p:txBody>
      </p:sp>
      <p:pic>
        <p:nvPicPr>
          <p:cNvPr id="4098" name="Picture 2" descr="3.5mm Stereo Male to Dual RCA Male Adapter Cable - 6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96" y="1389452"/>
            <a:ext cx="2543382" cy="16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s-na.ssl-images-amazon.com/images/I/511w2rjvWrL._AC_SL10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96" y="3541399"/>
            <a:ext cx="2156389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Mic Stands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Round-Base Stand</a:t>
            </a:r>
          </a:p>
          <a:p>
            <a:pPr lvl="1"/>
            <a:r>
              <a:rPr lang="en-US" dirty="0" smtClean="0"/>
              <a:t>More sturdy</a:t>
            </a:r>
          </a:p>
          <a:p>
            <a:pPr lvl="1"/>
            <a:r>
              <a:rPr lang="en-US" dirty="0" smtClean="0"/>
              <a:t>Less Flexibility in terms of mic placement</a:t>
            </a:r>
            <a:endParaRPr lang="en-US" dirty="0"/>
          </a:p>
        </p:txBody>
      </p:sp>
      <p:pic>
        <p:nvPicPr>
          <p:cNvPr id="8194" name="Picture 2" descr="Image result for microphone st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17" y="1826557"/>
            <a:ext cx="46482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Mic 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Short Tripod Boom Stand</a:t>
            </a:r>
          </a:p>
          <a:p>
            <a:pPr lvl="1"/>
            <a:r>
              <a:rPr lang="en-US" dirty="0" smtClean="0"/>
              <a:t>Good for mic-</a:t>
            </a:r>
            <a:r>
              <a:rPr lang="en-US" dirty="0" err="1" smtClean="0"/>
              <a:t>ing</a:t>
            </a:r>
            <a:r>
              <a:rPr lang="en-US" dirty="0" smtClean="0"/>
              <a:t> seated instruments</a:t>
            </a:r>
            <a:br>
              <a:rPr lang="en-US" dirty="0" smtClean="0"/>
            </a:br>
            <a:r>
              <a:rPr lang="en-US" dirty="0" smtClean="0"/>
              <a:t>without obstructing view of performer</a:t>
            </a:r>
          </a:p>
          <a:p>
            <a:pPr lvl="1"/>
            <a:r>
              <a:rPr lang="en-US" dirty="0" smtClean="0"/>
              <a:t>Less Bulky</a:t>
            </a:r>
          </a:p>
          <a:p>
            <a:pPr lvl="1"/>
            <a:r>
              <a:rPr lang="en-US" dirty="0" smtClean="0"/>
              <a:t>Good flexibility in terms of mic placement</a:t>
            </a:r>
            <a:endParaRPr lang="en-US" dirty="0"/>
          </a:p>
        </p:txBody>
      </p:sp>
      <p:pic>
        <p:nvPicPr>
          <p:cNvPr id="9218" name="Picture 2" descr="Image result for microphone st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74" y="1688123"/>
            <a:ext cx="4698609" cy="46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Feedback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techniques for controlling feedback:</a:t>
            </a:r>
          </a:p>
          <a:p>
            <a:pPr lvl="1"/>
            <a:r>
              <a:rPr lang="en-US" dirty="0" smtClean="0"/>
              <a:t>The speakers should be facing out towards the audience and should be in front of the stage</a:t>
            </a:r>
          </a:p>
          <a:p>
            <a:pPr lvl="1"/>
            <a:r>
              <a:rPr lang="en-US" dirty="0" smtClean="0"/>
              <a:t>Microphones should remain behind the speakers</a:t>
            </a:r>
          </a:p>
          <a:p>
            <a:pPr lvl="1"/>
            <a:r>
              <a:rPr lang="en-US" dirty="0" smtClean="0"/>
              <a:t>General volume adjust with gain knob during sound checks</a:t>
            </a:r>
          </a:p>
          <a:p>
            <a:pPr lvl="2"/>
            <a:r>
              <a:rPr lang="en-US" dirty="0" smtClean="0"/>
              <a:t>After, adjust levels for sliders</a:t>
            </a:r>
          </a:p>
          <a:p>
            <a:pPr lvl="1"/>
            <a:r>
              <a:rPr lang="en-US" dirty="0" smtClean="0"/>
              <a:t>Mute any unused microphones/channels</a:t>
            </a:r>
          </a:p>
          <a:p>
            <a:pPr lvl="1"/>
            <a:r>
              <a:rPr lang="en-US" dirty="0" smtClean="0"/>
              <a:t>It is better to add volume for all channels by using the main output slider than raising each individual channel/microphone</a:t>
            </a:r>
          </a:p>
        </p:txBody>
      </p:sp>
    </p:spTree>
    <p:extLst>
      <p:ext uri="{BB962C8B-B14F-4D97-AF65-F5344CB8AC3E}">
        <p14:creationId xmlns:p14="http://schemas.microsoft.com/office/powerpoint/2010/main" val="28837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Set Up!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Step 1:</a:t>
            </a:r>
            <a:r>
              <a:rPr lang="en-US" dirty="0" smtClean="0"/>
              <a:t> Set speakers up in the location you want them</a:t>
            </a:r>
          </a:p>
          <a:p>
            <a:r>
              <a:rPr lang="en-US" b="1" u="sng" dirty="0" smtClean="0"/>
              <a:t>Step 2:</a:t>
            </a:r>
            <a:r>
              <a:rPr lang="en-US" dirty="0" smtClean="0"/>
              <a:t> Connect Mixer to Power Source</a:t>
            </a:r>
          </a:p>
          <a:p>
            <a:r>
              <a:rPr lang="en-US" b="1" u="sng" dirty="0" smtClean="0"/>
              <a:t>Step 3 (Optional)</a:t>
            </a:r>
            <a:r>
              <a:rPr lang="en-US" dirty="0" smtClean="0"/>
              <a:t>: If using an unpowered mixer, connect speakers to power source</a:t>
            </a:r>
          </a:p>
          <a:p>
            <a:r>
              <a:rPr lang="en-US" b="1" u="sng" dirty="0" smtClean="0"/>
              <a:t>Step 4:</a:t>
            </a:r>
            <a:r>
              <a:rPr lang="en-US" dirty="0" smtClean="0"/>
              <a:t> Connect speakers to “Main Out” (L/R) ports on sound board (either XLR, ¼” cables, or speak-on cable depending on board)</a:t>
            </a:r>
          </a:p>
          <a:p>
            <a:r>
              <a:rPr lang="en-US" b="1" u="sng" dirty="0" smtClean="0"/>
              <a:t>Step 5:</a:t>
            </a:r>
            <a:r>
              <a:rPr lang="en-US" dirty="0" smtClean="0"/>
              <a:t> Turn on sound mixer</a:t>
            </a:r>
          </a:p>
          <a:p>
            <a:r>
              <a:rPr lang="en-US" b="1" u="sng" dirty="0" smtClean="0"/>
              <a:t>Step 6 (optional):</a:t>
            </a:r>
            <a:r>
              <a:rPr lang="en-US" dirty="0" smtClean="0"/>
              <a:t> Turn on powered speakers</a:t>
            </a:r>
          </a:p>
          <a:p>
            <a:r>
              <a:rPr lang="en-US" b="1" u="sng" dirty="0" smtClean="0"/>
              <a:t>Step 7:</a:t>
            </a:r>
            <a:r>
              <a:rPr lang="en-US" dirty="0" smtClean="0"/>
              <a:t> Connect Microphones/Instruments to board inputs</a:t>
            </a:r>
          </a:p>
          <a:p>
            <a:r>
              <a:rPr lang="en-US" b="1" u="sng" dirty="0" smtClean="0"/>
              <a:t>Step 8:</a:t>
            </a:r>
            <a:r>
              <a:rPr lang="en-US" dirty="0" smtClean="0"/>
              <a:t> Adjust levels (turn up slider for main out, adjust levels on each channel)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377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I’m Set-Up but No Sound is Coming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Checklist:</a:t>
            </a:r>
          </a:p>
          <a:p>
            <a:pPr lvl="1"/>
            <a:r>
              <a:rPr lang="en-US" dirty="0" smtClean="0"/>
              <a:t>Are the mixer/speakers plugged in </a:t>
            </a:r>
            <a:r>
              <a:rPr lang="en-US" u="sng" dirty="0" smtClean="0"/>
              <a:t>and</a:t>
            </a:r>
            <a:r>
              <a:rPr lang="en-US" dirty="0" smtClean="0"/>
              <a:t> turned on?</a:t>
            </a:r>
          </a:p>
          <a:p>
            <a:pPr lvl="2"/>
            <a:r>
              <a:rPr lang="en-US" dirty="0" smtClean="0"/>
              <a:t>If they are plugged in to a power strip, is the power strip switched on?</a:t>
            </a:r>
          </a:p>
          <a:p>
            <a:pPr lvl="1"/>
            <a:r>
              <a:rPr lang="en-US" dirty="0" smtClean="0"/>
              <a:t>Is everything plugged into the right spot?</a:t>
            </a:r>
          </a:p>
          <a:p>
            <a:pPr lvl="1"/>
            <a:r>
              <a:rPr lang="en-US" dirty="0" smtClean="0"/>
              <a:t>Have I turned up the sliders on my outputs?</a:t>
            </a:r>
          </a:p>
          <a:p>
            <a:pPr lvl="1"/>
            <a:r>
              <a:rPr lang="en-US" dirty="0" smtClean="0"/>
              <a:t>Have I assigned the channels I am using to a speaker?</a:t>
            </a:r>
          </a:p>
          <a:p>
            <a:pPr lvl="1"/>
            <a:r>
              <a:rPr lang="en-US" dirty="0" smtClean="0"/>
              <a:t>Is the Channel Mute on?</a:t>
            </a:r>
          </a:p>
          <a:p>
            <a:pPr lvl="1"/>
            <a:r>
              <a:rPr lang="en-US" dirty="0" smtClean="0"/>
              <a:t>Do I have a channel solo button selected on a different channel?</a:t>
            </a:r>
          </a:p>
          <a:p>
            <a:pPr lvl="1"/>
            <a:r>
              <a:rPr lang="en-US" dirty="0" smtClean="0"/>
              <a:t>Is the gain and/or volume slider turned up on the channel I am using?</a:t>
            </a:r>
          </a:p>
          <a:p>
            <a:pPr lvl="1"/>
            <a:r>
              <a:rPr lang="en-US" dirty="0" smtClean="0"/>
              <a:t>Does the microphone have a power switch? Is it turned on?</a:t>
            </a:r>
          </a:p>
          <a:p>
            <a:pPr lvl="1"/>
            <a:r>
              <a:rPr lang="en-US" dirty="0" smtClean="0"/>
              <a:t>If I am using a condenser microphone, is phantom power turned on, on the sound board?</a:t>
            </a:r>
          </a:p>
          <a:p>
            <a:pPr lvl="1"/>
            <a:r>
              <a:rPr lang="en-US" dirty="0" smtClean="0"/>
              <a:t>If I am using powered speakers, is the volume turned off on the 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completed the previous checklist, and are still not getting any sound, it’s time to troubleshoot!</a:t>
            </a:r>
          </a:p>
          <a:p>
            <a:endParaRPr lang="en-US" dirty="0"/>
          </a:p>
          <a:p>
            <a:pPr lvl="1"/>
            <a:r>
              <a:rPr lang="en-US" dirty="0" smtClean="0"/>
              <a:t>Try a different channel on your sound board</a:t>
            </a:r>
          </a:p>
          <a:p>
            <a:pPr lvl="1"/>
            <a:r>
              <a:rPr lang="en-US" dirty="0" smtClean="0"/>
              <a:t>Try using a different microphone</a:t>
            </a:r>
          </a:p>
          <a:p>
            <a:pPr lvl="1"/>
            <a:r>
              <a:rPr lang="en-US" dirty="0" smtClean="0"/>
              <a:t>Try using a different Cable</a:t>
            </a:r>
          </a:p>
          <a:p>
            <a:pPr lvl="1"/>
            <a:r>
              <a:rPr lang="en-US" dirty="0" smtClean="0"/>
              <a:t>If you are using a wireless microphone, make sure it is on the same band as the receiver</a:t>
            </a:r>
          </a:p>
          <a:p>
            <a:pPr lvl="1"/>
            <a:r>
              <a:rPr lang="en-US" dirty="0" smtClean="0"/>
              <a:t>Check the signal indicator to see if any signal is being sent to the 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Miscellaneous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78634"/>
            <a:ext cx="8946541" cy="4869765"/>
          </a:xfrm>
        </p:spPr>
        <p:txBody>
          <a:bodyPr>
            <a:normAutofit/>
          </a:bodyPr>
          <a:lstStyle/>
          <a:p>
            <a:r>
              <a:rPr lang="en-US" dirty="0" smtClean="0"/>
              <a:t>Snake</a:t>
            </a:r>
          </a:p>
          <a:p>
            <a:pPr lvl="1"/>
            <a:r>
              <a:rPr lang="en-US" dirty="0" smtClean="0"/>
              <a:t>The “XLR Extension Chord”</a:t>
            </a:r>
          </a:p>
          <a:p>
            <a:pPr lvl="2"/>
            <a:r>
              <a:rPr lang="en-US" dirty="0" smtClean="0"/>
              <a:t>Necessary for situations where the sound board</a:t>
            </a:r>
            <a:br>
              <a:rPr lang="en-US" dirty="0" smtClean="0"/>
            </a:br>
            <a:r>
              <a:rPr lang="en-US" dirty="0" smtClean="0"/>
              <a:t>is far away from the stage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DI Box</a:t>
            </a:r>
          </a:p>
          <a:p>
            <a:pPr lvl="1"/>
            <a:r>
              <a:rPr lang="en-US" dirty="0" smtClean="0"/>
              <a:t>Used as a “splitter” which allows you to connect</a:t>
            </a:r>
            <a:br>
              <a:rPr lang="en-US" dirty="0" smtClean="0"/>
            </a:br>
            <a:r>
              <a:rPr lang="en-US" dirty="0" smtClean="0"/>
              <a:t>a guitar to both the amp (which will act as a</a:t>
            </a:r>
            <a:br>
              <a:rPr lang="en-US" dirty="0" smtClean="0"/>
            </a:br>
            <a:r>
              <a:rPr lang="en-US" dirty="0" smtClean="0"/>
              <a:t>monitor for the performer) and the sound board</a:t>
            </a:r>
            <a:br>
              <a:rPr lang="en-US" dirty="0" smtClean="0"/>
            </a:br>
            <a:r>
              <a:rPr lang="en-US" dirty="0" smtClean="0"/>
              <a:t>so you can adjust the amount of signal of the</a:t>
            </a:r>
            <a:br>
              <a:rPr lang="en-US" dirty="0" smtClean="0"/>
            </a:br>
            <a:r>
              <a:rPr lang="en-US" dirty="0" smtClean="0"/>
              <a:t>guitar being sent into the mix.</a:t>
            </a:r>
          </a:p>
          <a:p>
            <a:pPr lvl="2"/>
            <a:r>
              <a:rPr lang="en-US" dirty="0" smtClean="0"/>
              <a:t>Works with bass guitar, keyboards, anything that uses</a:t>
            </a:r>
            <a:br>
              <a:rPr lang="en-US" dirty="0" smtClean="0"/>
            </a:br>
            <a:r>
              <a:rPr lang="en-US" dirty="0" smtClean="0"/>
              <a:t>a ¼” connection</a:t>
            </a:r>
            <a:endParaRPr lang="en-US" dirty="0"/>
          </a:p>
        </p:txBody>
      </p:sp>
      <p:pic>
        <p:nvPicPr>
          <p:cNvPr id="10242" name="Picture 2" descr="Image result for snake sound mix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73" y="1036148"/>
            <a:ext cx="2635519" cy="26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DI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73" y="3973769"/>
            <a:ext cx="2274630" cy="22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97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Starter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1514"/>
            <a:ext cx="8946541" cy="46868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Mackie ProFX8v2 Unpowered Mixer- $219.00</a:t>
            </a:r>
          </a:p>
          <a:p>
            <a:r>
              <a:rPr lang="en-US" dirty="0"/>
              <a:t>Rockville </a:t>
            </a:r>
            <a:r>
              <a:rPr lang="en-US" dirty="0" smtClean="0"/>
              <a:t>RPG122K Powered Speakers - $229.95</a:t>
            </a:r>
          </a:p>
          <a:p>
            <a:r>
              <a:rPr lang="en-US" dirty="0" smtClean="0"/>
              <a:t>4 x 25’ XLR Cables - $40-$50</a:t>
            </a:r>
          </a:p>
          <a:p>
            <a:r>
              <a:rPr lang="en-US" dirty="0" smtClean="0"/>
              <a:t>2 x 50’ XLR Cables -  $30-$40</a:t>
            </a:r>
          </a:p>
          <a:p>
            <a:r>
              <a:rPr lang="en-US" dirty="0" smtClean="0"/>
              <a:t>4 x microphone stands - $80 - $120</a:t>
            </a:r>
          </a:p>
          <a:p>
            <a:r>
              <a:rPr lang="en-US" dirty="0"/>
              <a:t>2</a:t>
            </a:r>
            <a:r>
              <a:rPr lang="en-US" dirty="0" smtClean="0"/>
              <a:t> x Shure PGA58 vocal microphones - $108</a:t>
            </a:r>
          </a:p>
          <a:p>
            <a:r>
              <a:rPr lang="en-US" dirty="0" smtClean="0"/>
              <a:t>1 x </a:t>
            </a:r>
            <a:r>
              <a:rPr lang="en-US" dirty="0"/>
              <a:t>Samson </a:t>
            </a:r>
            <a:r>
              <a:rPr lang="en-US" dirty="0" smtClean="0"/>
              <a:t>C02PR stereo pair (2 mics) pencil condenser mic - $106</a:t>
            </a:r>
            <a:endParaRPr lang="en-US" dirty="0"/>
          </a:p>
          <a:p>
            <a:r>
              <a:rPr lang="en-US" dirty="0" smtClean="0"/>
              <a:t>2 x 25” ¼” cables - $30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_____________________________________________________________________</a:t>
            </a:r>
            <a:endParaRPr lang="en-US" dirty="0"/>
          </a:p>
          <a:p>
            <a:r>
              <a:rPr lang="en-US" dirty="0" smtClean="0"/>
              <a:t>Total: $843 - $903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estimate is based on retail values.  It does not take into account your school’s tax-exempt status and education discounts.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3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Miscellaneous </a:t>
            </a:r>
            <a:r>
              <a:rPr lang="en-US" dirty="0" smtClean="0"/>
              <a:t>Cables/Adapters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¼” male to XLR Male/Female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iPhone lightning cable to 3.5mm</a:t>
            </a:r>
            <a:endParaRPr lang="en-US" dirty="0"/>
          </a:p>
        </p:txBody>
      </p:sp>
      <p:pic>
        <p:nvPicPr>
          <p:cNvPr id="5122" name="Picture 2" descr="Image result for 1/4&quot; to x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5" y="1853248"/>
            <a:ext cx="2545039" cy="18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phone to 3.5mm adap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58" y="4262169"/>
            <a:ext cx="3278850" cy="21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73" y="438651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Cable Management (Contd.)</a:t>
            </a:r>
            <a:endParaRPr lang="en-US" dirty="0"/>
          </a:p>
        </p:txBody>
      </p:sp>
      <p:pic>
        <p:nvPicPr>
          <p:cNvPr id="4" name="KHwPthJO5b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3717" y="1470613"/>
            <a:ext cx="8736037" cy="49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Dynamic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Microphones</a:t>
            </a:r>
          </a:p>
          <a:p>
            <a:pPr lvl="1"/>
            <a:r>
              <a:rPr lang="en-US" dirty="0" smtClean="0"/>
              <a:t>Best for: Powerful (direct) Vocals, capturing strong/loud sounds</a:t>
            </a:r>
          </a:p>
          <a:p>
            <a:pPr lvl="1"/>
            <a:r>
              <a:rPr lang="en-US" dirty="0" smtClean="0"/>
              <a:t>Set-up: Close proximity to sound source</a:t>
            </a:r>
          </a:p>
          <a:p>
            <a:pPr lvl="1"/>
            <a:r>
              <a:rPr lang="en-US" dirty="0" smtClean="0"/>
              <a:t>Common </a:t>
            </a:r>
            <a:r>
              <a:rPr lang="en-US" dirty="0" err="1" smtClean="0"/>
              <a:t>makes+models</a:t>
            </a:r>
            <a:endParaRPr lang="en-US" dirty="0" smtClean="0"/>
          </a:p>
          <a:p>
            <a:pPr lvl="2"/>
            <a:r>
              <a:rPr lang="en-US" dirty="0" smtClean="0"/>
              <a:t>Industry standard: Shure SM57 and Shure SM58</a:t>
            </a:r>
          </a:p>
          <a:p>
            <a:pPr lvl="2"/>
            <a:r>
              <a:rPr lang="en-US" dirty="0" smtClean="0"/>
              <a:t>Cheaper Alternatives: Shure PG58-XLR, </a:t>
            </a:r>
            <a:r>
              <a:rPr lang="en-US" dirty="0" err="1" smtClean="0"/>
              <a:t>Sennheiser</a:t>
            </a:r>
            <a:r>
              <a:rPr lang="en-US" dirty="0" smtClean="0"/>
              <a:t> E835, AKG D5</a:t>
            </a:r>
          </a:p>
        </p:txBody>
      </p:sp>
    </p:spTree>
    <p:extLst>
      <p:ext uri="{BB962C8B-B14F-4D97-AF65-F5344CB8AC3E}">
        <p14:creationId xmlns:p14="http://schemas.microsoft.com/office/powerpoint/2010/main" val="16858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80853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Condenser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Require 48v power from sound board (phantom power)</a:t>
            </a:r>
            <a:endParaRPr lang="en-US" b="1" dirty="0" smtClean="0"/>
          </a:p>
          <a:p>
            <a:r>
              <a:rPr lang="en-US" dirty="0" smtClean="0"/>
              <a:t>Pencil Condenser Mic (Usually sold in pairs): </a:t>
            </a:r>
          </a:p>
          <a:p>
            <a:pPr lvl="1"/>
            <a:r>
              <a:rPr lang="en-US" dirty="0" smtClean="0"/>
              <a:t>Best for: Large group ensembles (vocal or instrumental), drum overheads</a:t>
            </a:r>
          </a:p>
          <a:p>
            <a:pPr lvl="1"/>
            <a:r>
              <a:rPr lang="en-US" dirty="0" smtClean="0"/>
              <a:t>Industry standard: Rode NT5</a:t>
            </a:r>
          </a:p>
          <a:p>
            <a:pPr lvl="1"/>
            <a:r>
              <a:rPr lang="en-US" dirty="0" smtClean="0"/>
              <a:t>Affordable alternatives: AKG P170, Samson C02PR, Rode M5-MP</a:t>
            </a:r>
          </a:p>
          <a:p>
            <a:r>
              <a:rPr lang="en-US" dirty="0" smtClean="0"/>
              <a:t>Large-Diaphragm Condenser Mic</a:t>
            </a:r>
          </a:p>
          <a:p>
            <a:pPr lvl="1"/>
            <a:r>
              <a:rPr lang="en-US" dirty="0" smtClean="0"/>
              <a:t>Best for: vocals/spoken word, solo instrument</a:t>
            </a:r>
          </a:p>
          <a:p>
            <a:pPr lvl="1"/>
            <a:r>
              <a:rPr lang="en-US" dirty="0" smtClean="0"/>
              <a:t>Options: MXL 2003a, Blue Spark, Rode NT1-A, Blue Bluebird</a:t>
            </a:r>
          </a:p>
        </p:txBody>
      </p:sp>
    </p:spTree>
    <p:extLst>
      <p:ext uri="{BB962C8B-B14F-4D97-AF65-F5344CB8AC3E}">
        <p14:creationId xmlns:p14="http://schemas.microsoft.com/office/powerpoint/2010/main" val="32847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38650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Miscellaneous/Specialized 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Supercardioid</a:t>
            </a:r>
            <a:r>
              <a:rPr lang="en-US" dirty="0" smtClean="0"/>
              <a:t> </a:t>
            </a:r>
            <a:r>
              <a:rPr lang="en-US" dirty="0"/>
              <a:t>Dynamic Kick Microphone (Drum </a:t>
            </a:r>
            <a:r>
              <a:rPr lang="en-US" dirty="0" smtClean="0"/>
              <a:t>Set Bass Drum)</a:t>
            </a:r>
          </a:p>
          <a:p>
            <a:pPr lvl="1"/>
            <a:r>
              <a:rPr lang="en-US" dirty="0" smtClean="0"/>
              <a:t>Options: Shure BETA 52A, </a:t>
            </a:r>
            <a:r>
              <a:rPr lang="en-US" dirty="0" err="1" smtClean="0"/>
              <a:t>Audix</a:t>
            </a:r>
            <a:r>
              <a:rPr lang="en-US" dirty="0" smtClean="0"/>
              <a:t> D6, </a:t>
            </a:r>
            <a:r>
              <a:rPr lang="en-US" dirty="0" err="1" smtClean="0"/>
              <a:t>Sennheiser</a:t>
            </a:r>
            <a:r>
              <a:rPr lang="en-US" dirty="0" smtClean="0"/>
              <a:t> e602 II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Boundary Microphone (Most commonly used for pianos; also can be used to pick up room sound</a:t>
            </a:r>
          </a:p>
          <a:p>
            <a:pPr lvl="1"/>
            <a:r>
              <a:rPr lang="en-US" dirty="0" smtClean="0"/>
              <a:t>Options: Audio-</a:t>
            </a:r>
            <a:r>
              <a:rPr lang="en-US" dirty="0" err="1" smtClean="0"/>
              <a:t>Technica</a:t>
            </a:r>
            <a:r>
              <a:rPr lang="en-US" dirty="0" smtClean="0"/>
              <a:t> Pro 44, </a:t>
            </a:r>
            <a:r>
              <a:rPr lang="en-US" dirty="0" err="1" smtClean="0"/>
              <a:t>Audix</a:t>
            </a:r>
            <a:r>
              <a:rPr lang="en-US" dirty="0" smtClean="0"/>
              <a:t> ADX60, Shure MX391</a:t>
            </a:r>
          </a:p>
          <a:p>
            <a:pPr lvl="2"/>
            <a:endParaRPr lang="en-US" dirty="0"/>
          </a:p>
          <a:p>
            <a:r>
              <a:rPr lang="en-US" dirty="0" smtClean="0"/>
              <a:t>Headset Microphones (Solo vocals/speaking with movement) </a:t>
            </a:r>
            <a:r>
              <a:rPr lang="en-US" dirty="0" smtClean="0">
                <a:solidFill>
                  <a:srgbClr val="FF0000"/>
                </a:solidFill>
              </a:rPr>
              <a:t>***Unless you want to be restricted by the wires, be sure it comes with or is compatible with a wireless body pack.***</a:t>
            </a:r>
            <a:endParaRPr lang="en-US" dirty="0" smtClean="0"/>
          </a:p>
          <a:p>
            <a:pPr lvl="1"/>
            <a:r>
              <a:rPr lang="en-US" dirty="0" smtClean="0"/>
              <a:t>Options: Shure SM31FH, Audio-</a:t>
            </a:r>
            <a:r>
              <a:rPr lang="en-US" dirty="0" err="1" smtClean="0"/>
              <a:t>Technica</a:t>
            </a:r>
            <a:r>
              <a:rPr lang="en-US" dirty="0" smtClean="0"/>
              <a:t> ATW1101H92 System10 Pro92cW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Wireless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wireless receiver that needs to be plugged into the sound mixer (usually XLR cable but can also be ¼” cable)</a:t>
            </a:r>
          </a:p>
          <a:p>
            <a:r>
              <a:rPr lang="en-US" dirty="0" smtClean="0"/>
              <a:t>Microphone and receiver need to be set to the same frequency band</a:t>
            </a:r>
          </a:p>
          <a:p>
            <a:r>
              <a:rPr lang="en-US" dirty="0" smtClean="0"/>
              <a:t>Wireless receiver has it’s own independent volume knob</a:t>
            </a:r>
          </a:p>
          <a:p>
            <a:r>
              <a:rPr lang="en-US" dirty="0" smtClean="0"/>
              <a:t>Microphone is battery operated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1723</Words>
  <Application>Microsoft Office PowerPoint</Application>
  <PresentationFormat>Widescreen</PresentationFormat>
  <Paragraphs>255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</vt:lpstr>
      <vt:lpstr>Running Live Sound</vt:lpstr>
      <vt:lpstr>Cable Management</vt:lpstr>
      <vt:lpstr>Basic Miscellaneous Cables/Adapters</vt:lpstr>
      <vt:lpstr>Basic Miscellaneous Cables/Adapters (contd.)</vt:lpstr>
      <vt:lpstr>Cable Management (Contd.)</vt:lpstr>
      <vt:lpstr>Dynamic Microphones</vt:lpstr>
      <vt:lpstr>Condenser Microphones</vt:lpstr>
      <vt:lpstr>Miscellaneous/Specialized Mics</vt:lpstr>
      <vt:lpstr>Wireless Microphones</vt:lpstr>
      <vt:lpstr>Sound Mixers Basics</vt:lpstr>
      <vt:lpstr>Sound Mixers</vt:lpstr>
      <vt:lpstr>Powered Speakers (a.k.a. active speakers)</vt:lpstr>
      <vt:lpstr>Unpowered Speakers (a.k.a. passive speakers)</vt:lpstr>
      <vt:lpstr>Powered Mixer/ Unpowered Speakers Options</vt:lpstr>
      <vt:lpstr>Unpowered Mixer/Powered Speakers Options</vt:lpstr>
      <vt:lpstr>The Anatomy of a Sound Board</vt:lpstr>
      <vt:lpstr>PowerPoint Presentation</vt:lpstr>
      <vt:lpstr>Let’s Talk Channels!</vt:lpstr>
      <vt:lpstr>Gain Vs. Volume</vt:lpstr>
      <vt:lpstr>Inserts/Line-ins</vt:lpstr>
      <vt:lpstr>Gain and EQ</vt:lpstr>
      <vt:lpstr>AUX, FX, and Pan</vt:lpstr>
      <vt:lpstr>Mute Button and Volume Slider</vt:lpstr>
      <vt:lpstr>Stereo Graphic EQ</vt:lpstr>
      <vt:lpstr>Phantom Power</vt:lpstr>
      <vt:lpstr>Fx Control</vt:lpstr>
      <vt:lpstr>Master Volume</vt:lpstr>
      <vt:lpstr>Mic-ing a Large Ensemble</vt:lpstr>
      <vt:lpstr>Mic Stands</vt:lpstr>
      <vt:lpstr>Mic Stands</vt:lpstr>
      <vt:lpstr>Mic Stands</vt:lpstr>
      <vt:lpstr>Feedback </vt:lpstr>
      <vt:lpstr>Set Up! </vt:lpstr>
      <vt:lpstr>I’m Set-Up but No Sound is Coming Out!</vt:lpstr>
      <vt:lpstr>Troubleshooting Checklist</vt:lpstr>
      <vt:lpstr>Miscellaneous Equipment</vt:lpstr>
      <vt:lpstr>Complete Starter Setup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Live Sound</dc:title>
  <dc:creator>GARDNER, RYAN</dc:creator>
  <cp:lastModifiedBy>GARDNER, RYAN</cp:lastModifiedBy>
  <cp:revision>163</cp:revision>
  <dcterms:created xsi:type="dcterms:W3CDTF">2019-10-30T13:37:00Z</dcterms:created>
  <dcterms:modified xsi:type="dcterms:W3CDTF">2019-10-30T18:48:29Z</dcterms:modified>
</cp:coreProperties>
</file>