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5" r:id="rId6"/>
    <p:sldId id="257" r:id="rId7"/>
    <p:sldId id="260" r:id="rId8"/>
    <p:sldId id="261" r:id="rId9"/>
    <p:sldId id="262"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B558F-FEEE-4BC0-8602-B0D1D8B9DCE3}" v="73" dt="2019-06-09T20:31:40.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A088-F839-4F3C-AAE6-6A71155C8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FCA832-3F52-4841-9833-8A916C01D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9FF546-AACE-4199-AA09-264B5524B1F7}"/>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460BFD37-0236-4474-A6CA-AFD612631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7EEC-C23A-4E66-B604-C23EA1EF8F65}"/>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229874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B0ED-1063-487D-9779-EACC9314D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7612B-1B8B-48A5-8491-51105DD20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BFC8A-C234-4457-ABC2-F001FE8B390C}"/>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6DB665B0-B83D-4974-A59A-5033B425C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A0B24-4F9E-49EA-8C6A-0EF91CFCAD86}"/>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9152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7D73E-0941-46AC-A8BD-7880493702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CA15F-73BC-4743-91EA-9F3ABD50B1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E22D7-11E1-4A60-8D51-8B7B922B9A21}"/>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4E789F10-D340-4A91-AF65-D8A21B53B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5DA36-E713-4312-AC8D-A0AEB786EE7C}"/>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176220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F092-B8FD-41CE-84D3-A69CD58CD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ED70B-00F2-437F-B978-F55147C6B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B65F3-96E9-4CCE-B6CF-2C6FA5BA2B73}"/>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673DEBDD-75E9-430E-97C3-47399FCA0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79D6A-8C78-47AD-B41C-E9F1ECFD532B}"/>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212891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FF8D-4901-4612-8E7E-992B5BDD5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9A26C5-6E15-425E-9D6E-F2FA35EC7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51E67-3622-4C77-A1D5-6A3686BDC13E}"/>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40DFCC1C-6D1A-40F5-BBF8-2974AAA96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01554-E3C9-4AD3-8889-85BD40B294F8}"/>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130282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CE67-5F14-4AB3-A2F6-59E583C43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5516E-B7A4-4968-9530-2A6A362B5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AF7983-1D28-4A39-93EF-6540DFD43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7AB8E-7374-4040-B9C0-292F14A7EA88}"/>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6" name="Footer Placeholder 5">
            <a:extLst>
              <a:ext uri="{FF2B5EF4-FFF2-40B4-BE49-F238E27FC236}">
                <a16:creationId xmlns:a16="http://schemas.microsoft.com/office/drawing/2014/main" id="{36636880-F025-4967-B083-600C01239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94E89-5ADE-4911-BE40-212051B9A3FD}"/>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117447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37DF-8017-4BBA-B9CC-FBAFA918DF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51073-D8B7-4594-93D6-772C83481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87695-30C9-4AD5-8AC5-E9EBB1C5B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D0C00-4AD3-44C1-B1CB-A43DCD8C7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F282DA-2961-45E7-93DB-C68F5D1AD6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39444-587A-4415-B09A-8222B876F1B1}"/>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8" name="Footer Placeholder 7">
            <a:extLst>
              <a:ext uri="{FF2B5EF4-FFF2-40B4-BE49-F238E27FC236}">
                <a16:creationId xmlns:a16="http://schemas.microsoft.com/office/drawing/2014/main" id="{6772D36D-42E6-4448-8A72-014726382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97399E-0DDA-493C-88E2-416733373C2D}"/>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156444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99D-A3AE-4D7B-950D-C58369031C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256DFA-99B1-47E7-B3B3-2594DDD57517}"/>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4" name="Footer Placeholder 3">
            <a:extLst>
              <a:ext uri="{FF2B5EF4-FFF2-40B4-BE49-F238E27FC236}">
                <a16:creationId xmlns:a16="http://schemas.microsoft.com/office/drawing/2014/main" id="{B754701F-E265-4BDD-A501-644AD03608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F6778-92A2-4F63-B57A-C92D55B0FF66}"/>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296913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4741-902D-48B5-AE87-C6F373F85635}"/>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3" name="Footer Placeholder 2">
            <a:extLst>
              <a:ext uri="{FF2B5EF4-FFF2-40B4-BE49-F238E27FC236}">
                <a16:creationId xmlns:a16="http://schemas.microsoft.com/office/drawing/2014/main" id="{F3C99706-1BC8-4A47-9B6F-458A72233E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11945A-854F-4D64-A5FF-35DB322F1864}"/>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372574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E7E-7B80-4C07-9DBA-34FA9423B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1667E3-084C-4379-A820-D7DAA94FF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58E75-A00D-4A6F-AE28-2B83294EF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40B29-86D6-4A2F-B365-F4783FDB7CB3}"/>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6" name="Footer Placeholder 5">
            <a:extLst>
              <a:ext uri="{FF2B5EF4-FFF2-40B4-BE49-F238E27FC236}">
                <a16:creationId xmlns:a16="http://schemas.microsoft.com/office/drawing/2014/main" id="{39B14311-57AF-4DAC-8B3F-D9763FE61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2EAC3-CC8C-4733-8A97-F6674E14F86A}"/>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59477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1D63-D04B-4E40-AFDD-64B1F7B8A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87C44-874E-449E-83A7-AD918ED7F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E55859-6B63-456E-9648-2775DF26E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1ECB3-C831-4AEC-90C9-678EA5394C5D}"/>
              </a:ext>
            </a:extLst>
          </p:cNvPr>
          <p:cNvSpPr>
            <a:spLocks noGrp="1"/>
          </p:cNvSpPr>
          <p:nvPr>
            <p:ph type="dt" sz="half" idx="10"/>
          </p:nvPr>
        </p:nvSpPr>
        <p:spPr/>
        <p:txBody>
          <a:bodyPr/>
          <a:lstStyle/>
          <a:p>
            <a:fld id="{437AAE78-E430-4C54-A04A-E5ADBBD3A18D}" type="datetimeFigureOut">
              <a:rPr lang="en-US" smtClean="0"/>
              <a:t>8/14/2019</a:t>
            </a:fld>
            <a:endParaRPr lang="en-US"/>
          </a:p>
        </p:txBody>
      </p:sp>
      <p:sp>
        <p:nvSpPr>
          <p:cNvPr id="6" name="Footer Placeholder 5">
            <a:extLst>
              <a:ext uri="{FF2B5EF4-FFF2-40B4-BE49-F238E27FC236}">
                <a16:creationId xmlns:a16="http://schemas.microsoft.com/office/drawing/2014/main" id="{A62777BA-7729-4855-8BCD-4FFAF19AA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E9B76-9B20-4A06-A9A8-7AC3A8AA7F44}"/>
              </a:ext>
            </a:extLst>
          </p:cNvPr>
          <p:cNvSpPr>
            <a:spLocks noGrp="1"/>
          </p:cNvSpPr>
          <p:nvPr>
            <p:ph type="sldNum" sz="quarter" idx="12"/>
          </p:nvPr>
        </p:nvSpPr>
        <p:spPr/>
        <p:txBody>
          <a:bodyPr/>
          <a:lstStyle/>
          <a:p>
            <a:fld id="{17D2B213-63AB-497E-BC7E-554E21DDAF23}" type="slidenum">
              <a:rPr lang="en-US" smtClean="0"/>
              <a:t>‹#›</a:t>
            </a:fld>
            <a:endParaRPr lang="en-US"/>
          </a:p>
        </p:txBody>
      </p:sp>
    </p:spTree>
    <p:extLst>
      <p:ext uri="{BB962C8B-B14F-4D97-AF65-F5344CB8AC3E}">
        <p14:creationId xmlns:p14="http://schemas.microsoft.com/office/powerpoint/2010/main" val="113449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DA8191-11B1-4156-A077-6BB3897CF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56236-113B-4536-8AA1-627F943CF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C2823-ADD7-476F-9F5D-6326FB873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AAE78-E430-4C54-A04A-E5ADBBD3A18D}" type="datetimeFigureOut">
              <a:rPr lang="en-US" smtClean="0"/>
              <a:t>8/14/2019</a:t>
            </a:fld>
            <a:endParaRPr lang="en-US"/>
          </a:p>
        </p:txBody>
      </p:sp>
      <p:sp>
        <p:nvSpPr>
          <p:cNvPr id="5" name="Footer Placeholder 4">
            <a:extLst>
              <a:ext uri="{FF2B5EF4-FFF2-40B4-BE49-F238E27FC236}">
                <a16:creationId xmlns:a16="http://schemas.microsoft.com/office/drawing/2014/main" id="{B549B525-6C1F-4358-86FA-E06BDADB2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5D4E5-0B3E-4CC6-A476-B12B047E8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B213-63AB-497E-BC7E-554E21DDAF23}" type="slidenum">
              <a:rPr lang="en-US" smtClean="0"/>
              <a:t>‹#›</a:t>
            </a:fld>
            <a:endParaRPr lang="en-US"/>
          </a:p>
        </p:txBody>
      </p:sp>
    </p:spTree>
    <p:extLst>
      <p:ext uri="{BB962C8B-B14F-4D97-AF65-F5344CB8AC3E}">
        <p14:creationId xmlns:p14="http://schemas.microsoft.com/office/powerpoint/2010/main" val="103918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palms.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941D-2349-4CED-B0E5-8522F7662DAF}"/>
              </a:ext>
            </a:extLst>
          </p:cNvPr>
          <p:cNvSpPr>
            <a:spLocks noGrp="1"/>
          </p:cNvSpPr>
          <p:nvPr>
            <p:ph type="ctrTitle"/>
          </p:nvPr>
        </p:nvSpPr>
        <p:spPr>
          <a:xfrm>
            <a:off x="433136" y="5091762"/>
            <a:ext cx="7834193" cy="1264588"/>
          </a:xfrm>
        </p:spPr>
        <p:txBody>
          <a:bodyPr anchor="ctr">
            <a:normAutofit fontScale="90000"/>
          </a:bodyPr>
          <a:lstStyle/>
          <a:p>
            <a:pPr algn="r"/>
            <a:r>
              <a:rPr lang="en-US" dirty="0"/>
              <a:t>Lesson Planning for Music Teachers</a:t>
            </a:r>
          </a:p>
        </p:txBody>
      </p:sp>
      <p:sp>
        <p:nvSpPr>
          <p:cNvPr id="3" name="Subtitle 2">
            <a:extLst>
              <a:ext uri="{FF2B5EF4-FFF2-40B4-BE49-F238E27FC236}">
                <a16:creationId xmlns:a16="http://schemas.microsoft.com/office/drawing/2014/main" id="{52B722F0-3158-4F79-BA6D-9D59C7D065D4}"/>
              </a:ext>
            </a:extLst>
          </p:cNvPr>
          <p:cNvSpPr>
            <a:spLocks noGrp="1"/>
          </p:cNvSpPr>
          <p:nvPr>
            <p:ph type="subTitle" idx="1"/>
          </p:nvPr>
        </p:nvSpPr>
        <p:spPr>
          <a:xfrm>
            <a:off x="8499107" y="5091763"/>
            <a:ext cx="2974207" cy="1264587"/>
          </a:xfrm>
        </p:spPr>
        <p:txBody>
          <a:bodyPr anchor="ctr">
            <a:normAutofit/>
          </a:bodyPr>
          <a:lstStyle/>
          <a:p>
            <a:pPr algn="l"/>
            <a:r>
              <a:rPr lang="en-US" sz="2000"/>
              <a:t>Ryan Gardner</a:t>
            </a:r>
          </a:p>
        </p:txBody>
      </p:sp>
      <p:pic>
        <p:nvPicPr>
          <p:cNvPr id="1026" name="Picture 2" descr="Image result for STEAM">
            <a:extLst>
              <a:ext uri="{FF2B5EF4-FFF2-40B4-BE49-F238E27FC236}">
                <a16:creationId xmlns:a16="http://schemas.microsoft.com/office/drawing/2014/main" id="{3108C781-D4E0-41F8-9F48-6B8051B16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4" b="2109"/>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620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7C6E-073D-4FD0-A2E4-3A29998A108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A8DFED-E47B-49DA-9962-1C6814F787F4}"/>
              </a:ext>
            </a:extLst>
          </p:cNvPr>
          <p:cNvSpPr>
            <a:spLocks noGrp="1"/>
          </p:cNvSpPr>
          <p:nvPr>
            <p:ph idx="1"/>
          </p:nvPr>
        </p:nvSpPr>
        <p:spPr/>
        <p:txBody>
          <a:bodyPr/>
          <a:lstStyle/>
          <a:p>
            <a:endParaRPr lang="en-US"/>
          </a:p>
        </p:txBody>
      </p:sp>
      <p:pic>
        <p:nvPicPr>
          <p:cNvPr id="4" name="Picture 2" descr="https://i.gyazo.com/ddec00cc75a247a6b5e18bd1934ab899.png">
            <a:extLst>
              <a:ext uri="{FF2B5EF4-FFF2-40B4-BE49-F238E27FC236}">
                <a16:creationId xmlns:a16="http://schemas.microsoft.com/office/drawing/2014/main" id="{B8B258E5-E13C-4A79-8F41-2F84CEC92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6408" cy="6933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C410C53-491F-4791-AA6E-F21F75152B53}"/>
              </a:ext>
            </a:extLst>
          </p:cNvPr>
          <p:cNvSpPr/>
          <p:nvPr/>
        </p:nvSpPr>
        <p:spPr>
          <a:xfrm>
            <a:off x="1614196" y="174106"/>
            <a:ext cx="9125339" cy="78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79CA67-0C2C-4071-878E-BCED778E5EF2}"/>
              </a:ext>
            </a:extLst>
          </p:cNvPr>
          <p:cNvSpPr txBox="1"/>
          <p:nvPr/>
        </p:nvSpPr>
        <p:spPr>
          <a:xfrm>
            <a:off x="1862356" y="276837"/>
            <a:ext cx="8707772" cy="646331"/>
          </a:xfrm>
          <a:prstGeom prst="rect">
            <a:avLst/>
          </a:prstGeom>
          <a:noFill/>
        </p:spPr>
        <p:txBody>
          <a:bodyPr wrap="square" rtlCol="0">
            <a:spAutoFit/>
          </a:bodyPr>
          <a:lstStyle/>
          <a:p>
            <a:pPr algn="ctr"/>
            <a:r>
              <a:rPr lang="en-US" sz="3600" dirty="0"/>
              <a:t>Sixth Grade Sample Rubric</a:t>
            </a:r>
          </a:p>
        </p:txBody>
      </p:sp>
      <p:sp>
        <p:nvSpPr>
          <p:cNvPr id="8" name="TextBox 7">
            <a:extLst>
              <a:ext uri="{FF2B5EF4-FFF2-40B4-BE49-F238E27FC236}">
                <a16:creationId xmlns:a16="http://schemas.microsoft.com/office/drawing/2014/main" id="{1806F5BE-E853-4977-942D-370B1FF3EED0}"/>
              </a:ext>
            </a:extLst>
          </p:cNvPr>
          <p:cNvSpPr txBox="1"/>
          <p:nvPr/>
        </p:nvSpPr>
        <p:spPr>
          <a:xfrm>
            <a:off x="1968759" y="1930866"/>
            <a:ext cx="1899965" cy="3693319"/>
          </a:xfrm>
          <a:prstGeom prst="rect">
            <a:avLst/>
          </a:prstGeom>
          <a:noFill/>
        </p:spPr>
        <p:txBody>
          <a:bodyPr wrap="square" rtlCol="0">
            <a:spAutoFit/>
          </a:bodyPr>
          <a:lstStyle/>
          <a:p>
            <a:r>
              <a:rPr lang="en-US" b="1" dirty="0"/>
              <a:t>SC.6.P.11.1: </a:t>
            </a:r>
            <a:r>
              <a:rPr lang="en-US" dirty="0"/>
              <a:t>Explore the Law of Conservation of Energy by differentiating between potential and kinetic energy. Identify situations where kinetic energy is transformed into potential energy and vice versa.</a:t>
            </a:r>
          </a:p>
        </p:txBody>
      </p:sp>
      <p:sp>
        <p:nvSpPr>
          <p:cNvPr id="9" name="TextBox 8">
            <a:extLst>
              <a:ext uri="{FF2B5EF4-FFF2-40B4-BE49-F238E27FC236}">
                <a16:creationId xmlns:a16="http://schemas.microsoft.com/office/drawing/2014/main" id="{97B9F76F-E066-4F00-BBEA-2F42996336FB}"/>
              </a:ext>
            </a:extLst>
          </p:cNvPr>
          <p:cNvSpPr txBox="1"/>
          <p:nvPr/>
        </p:nvSpPr>
        <p:spPr>
          <a:xfrm>
            <a:off x="3942826" y="1929468"/>
            <a:ext cx="1971413" cy="4801314"/>
          </a:xfrm>
          <a:prstGeom prst="rect">
            <a:avLst/>
          </a:prstGeom>
          <a:noFill/>
        </p:spPr>
        <p:txBody>
          <a:bodyPr wrap="square" rtlCol="0">
            <a:spAutoFit/>
          </a:bodyPr>
          <a:lstStyle/>
          <a:p>
            <a:r>
              <a:rPr lang="en-US" b="1" dirty="0">
                <a:solidFill>
                  <a:srgbClr val="FF0000"/>
                </a:solidFill>
              </a:rPr>
              <a:t>SC.68.CS-CC.1.2:</a:t>
            </a:r>
            <a:r>
              <a:rPr lang="en-US" dirty="0">
                <a:solidFill>
                  <a:srgbClr val="FF0000"/>
                </a:solidFill>
              </a:rPr>
              <a:t> Apply productivity and or multimedia tools for local and global group collaboration.</a:t>
            </a:r>
          </a:p>
          <a:p>
            <a:endParaRPr lang="en-US" b="1" dirty="0"/>
          </a:p>
          <a:p>
            <a:r>
              <a:rPr lang="en-US" b="1" dirty="0"/>
              <a:t>Students will use Audacity to create a recording of their instrument and use a “Bus” track to add  reverb onto their recordings, while adjusting wet and dry mix.</a:t>
            </a:r>
          </a:p>
        </p:txBody>
      </p:sp>
      <p:sp>
        <p:nvSpPr>
          <p:cNvPr id="10" name="TextBox 9">
            <a:extLst>
              <a:ext uri="{FF2B5EF4-FFF2-40B4-BE49-F238E27FC236}">
                <a16:creationId xmlns:a16="http://schemas.microsoft.com/office/drawing/2014/main" id="{FADEEE2B-5686-42F3-A93E-12587D73E50C}"/>
              </a:ext>
            </a:extLst>
          </p:cNvPr>
          <p:cNvSpPr txBox="1"/>
          <p:nvPr/>
        </p:nvSpPr>
        <p:spPr>
          <a:xfrm>
            <a:off x="5988341" y="1929468"/>
            <a:ext cx="1971413" cy="4524315"/>
          </a:xfrm>
          <a:prstGeom prst="rect">
            <a:avLst/>
          </a:prstGeom>
          <a:noFill/>
        </p:spPr>
        <p:txBody>
          <a:bodyPr wrap="square" rtlCol="0">
            <a:spAutoFit/>
          </a:bodyPr>
          <a:lstStyle/>
          <a:p>
            <a:r>
              <a:rPr lang="en-US" b="1" dirty="0">
                <a:solidFill>
                  <a:srgbClr val="FF0000"/>
                </a:solidFill>
              </a:rPr>
              <a:t>VA.68.S.3.1:</a:t>
            </a:r>
            <a:r>
              <a:rPr lang="en-US" dirty="0">
                <a:solidFill>
                  <a:srgbClr val="FF0000"/>
                </a:solidFill>
              </a:rPr>
              <a:t>Use two-dimensional or three-dimensional art materials and tools to understand the potential and limitations of each.</a:t>
            </a:r>
          </a:p>
          <a:p>
            <a:endParaRPr lang="en-US" b="1" dirty="0">
              <a:solidFill>
                <a:srgbClr val="FF0000"/>
              </a:solidFill>
            </a:endParaRPr>
          </a:p>
          <a:p>
            <a:r>
              <a:rPr lang="en-US" b="1" dirty="0"/>
              <a:t>Testable Question: </a:t>
            </a:r>
            <a:r>
              <a:rPr lang="en-US" dirty="0"/>
              <a:t>In what way(s) does the material of the pipe affect the sound the instrument produces?</a:t>
            </a:r>
          </a:p>
        </p:txBody>
      </p:sp>
      <p:sp>
        <p:nvSpPr>
          <p:cNvPr id="11" name="TextBox 10">
            <a:extLst>
              <a:ext uri="{FF2B5EF4-FFF2-40B4-BE49-F238E27FC236}">
                <a16:creationId xmlns:a16="http://schemas.microsoft.com/office/drawing/2014/main" id="{DAA8A3C2-21C7-4F74-A845-36D899FAA7BE}"/>
              </a:ext>
            </a:extLst>
          </p:cNvPr>
          <p:cNvSpPr txBox="1"/>
          <p:nvPr/>
        </p:nvSpPr>
        <p:spPr>
          <a:xfrm>
            <a:off x="8079647" y="1929468"/>
            <a:ext cx="1971413" cy="4247317"/>
          </a:xfrm>
          <a:prstGeom prst="rect">
            <a:avLst/>
          </a:prstGeom>
          <a:noFill/>
        </p:spPr>
        <p:txBody>
          <a:bodyPr wrap="square" rtlCol="0">
            <a:spAutoFit/>
          </a:bodyPr>
          <a:lstStyle/>
          <a:p>
            <a:r>
              <a:rPr lang="en-US" b="1" dirty="0"/>
              <a:t>MU.68.S.1.1:</a:t>
            </a:r>
            <a:r>
              <a:rPr lang="en-US" dirty="0"/>
              <a:t> Improvise rhythmic and melodic phrases to accompany familiar songs and/or standard harmonic progressions.</a:t>
            </a:r>
          </a:p>
          <a:p>
            <a:endParaRPr lang="en-US" dirty="0"/>
          </a:p>
          <a:p>
            <a:r>
              <a:rPr lang="en-US" b="1" dirty="0"/>
              <a:t>Students will use their created instruments to improvise over a C Blues Progression</a:t>
            </a:r>
            <a:r>
              <a:rPr lang="en-US" dirty="0"/>
              <a:t>.</a:t>
            </a:r>
          </a:p>
        </p:txBody>
      </p:sp>
      <p:sp>
        <p:nvSpPr>
          <p:cNvPr id="12" name="TextBox 11">
            <a:extLst>
              <a:ext uri="{FF2B5EF4-FFF2-40B4-BE49-F238E27FC236}">
                <a16:creationId xmlns:a16="http://schemas.microsoft.com/office/drawing/2014/main" id="{89F3B0DE-0AB6-4050-8EDC-7E933595B57E}"/>
              </a:ext>
            </a:extLst>
          </p:cNvPr>
          <p:cNvSpPr txBox="1"/>
          <p:nvPr/>
        </p:nvSpPr>
        <p:spPr>
          <a:xfrm>
            <a:off x="10170954" y="1929467"/>
            <a:ext cx="1971412" cy="3754874"/>
          </a:xfrm>
          <a:prstGeom prst="rect">
            <a:avLst/>
          </a:prstGeom>
          <a:noFill/>
        </p:spPr>
        <p:txBody>
          <a:bodyPr wrap="square" rtlCol="0">
            <a:spAutoFit/>
          </a:bodyPr>
          <a:lstStyle/>
          <a:p>
            <a:r>
              <a:rPr lang="en-US" b="1" dirty="0"/>
              <a:t>MAFS.6.EE.1.2:</a:t>
            </a:r>
            <a:r>
              <a:rPr lang="en-US" dirty="0"/>
              <a:t> Write, read, and evaluate expressions in which letters stand for numbers.</a:t>
            </a:r>
          </a:p>
          <a:p>
            <a:endParaRPr lang="en-US" b="1" dirty="0"/>
          </a:p>
          <a:p>
            <a:r>
              <a:rPr lang="en-US" sz="1600" b="1" dirty="0"/>
              <a:t>Students will use the following equation to calculate the required lengths of each pipe for the following pitches: C3, D3, E3, G3, A4.</a:t>
            </a:r>
          </a:p>
        </p:txBody>
      </p:sp>
      <p:sp>
        <p:nvSpPr>
          <p:cNvPr id="14" name="TextBox 13">
            <a:extLst>
              <a:ext uri="{FF2B5EF4-FFF2-40B4-BE49-F238E27FC236}">
                <a16:creationId xmlns:a16="http://schemas.microsoft.com/office/drawing/2014/main" id="{4D6960E3-B5D0-4B2D-8CF5-2A7CC1D088B4}"/>
              </a:ext>
            </a:extLst>
          </p:cNvPr>
          <p:cNvSpPr txBox="1"/>
          <p:nvPr/>
        </p:nvSpPr>
        <p:spPr>
          <a:xfrm>
            <a:off x="309345" y="1932007"/>
            <a:ext cx="1468073" cy="1754326"/>
          </a:xfrm>
          <a:prstGeom prst="rect">
            <a:avLst/>
          </a:prstGeom>
          <a:noFill/>
        </p:spPr>
        <p:txBody>
          <a:bodyPr wrap="square" rtlCol="0">
            <a:spAutoFit/>
          </a:bodyPr>
          <a:lstStyle/>
          <a:p>
            <a:r>
              <a:rPr lang="en-US" dirty="0"/>
              <a:t>Making a panpipe instrument with </a:t>
            </a:r>
            <a:r>
              <a:rPr lang="en-US" dirty="0" err="1"/>
              <a:t>pvc</a:t>
            </a:r>
            <a:r>
              <a:rPr lang="en-US" dirty="0"/>
              <a:t> pipes.</a:t>
            </a:r>
          </a:p>
          <a:p>
            <a:endParaRPr lang="en-US" dirty="0"/>
          </a:p>
        </p:txBody>
      </p:sp>
      <p:pic>
        <p:nvPicPr>
          <p:cNvPr id="4098" name="Picture 2" descr="https://i.gyazo.com/24372f2c895a186a47e1f2230666d988.png">
            <a:extLst>
              <a:ext uri="{FF2B5EF4-FFF2-40B4-BE49-F238E27FC236}">
                <a16:creationId xmlns:a16="http://schemas.microsoft.com/office/drawing/2014/main" id="{8898ACE3-E27E-4B34-B0B6-3E385033B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4680" y="5627365"/>
            <a:ext cx="1314450"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7C6E-073D-4FD0-A2E4-3A29998A108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CA8DFED-E47B-49DA-9962-1C6814F787F4}"/>
              </a:ext>
            </a:extLst>
          </p:cNvPr>
          <p:cNvSpPr>
            <a:spLocks noGrp="1"/>
          </p:cNvSpPr>
          <p:nvPr>
            <p:ph idx="1"/>
          </p:nvPr>
        </p:nvSpPr>
        <p:spPr/>
        <p:txBody>
          <a:bodyPr/>
          <a:lstStyle/>
          <a:p>
            <a:endParaRPr lang="en-US"/>
          </a:p>
        </p:txBody>
      </p:sp>
      <p:pic>
        <p:nvPicPr>
          <p:cNvPr id="4" name="Picture 2" descr="https://i.gyazo.com/ddec00cc75a247a6b5e18bd1934ab899.png">
            <a:extLst>
              <a:ext uri="{FF2B5EF4-FFF2-40B4-BE49-F238E27FC236}">
                <a16:creationId xmlns:a16="http://schemas.microsoft.com/office/drawing/2014/main" id="{B8B258E5-E13C-4A79-8F41-2F84CEC92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6408" cy="69339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C410C53-491F-4791-AA6E-F21F75152B53}"/>
              </a:ext>
            </a:extLst>
          </p:cNvPr>
          <p:cNvSpPr/>
          <p:nvPr/>
        </p:nvSpPr>
        <p:spPr>
          <a:xfrm>
            <a:off x="1614196" y="174106"/>
            <a:ext cx="9125339" cy="78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A79CA67-0C2C-4071-878E-BCED778E5EF2}"/>
              </a:ext>
            </a:extLst>
          </p:cNvPr>
          <p:cNvSpPr txBox="1"/>
          <p:nvPr/>
        </p:nvSpPr>
        <p:spPr>
          <a:xfrm>
            <a:off x="1862356" y="276837"/>
            <a:ext cx="8707772" cy="646331"/>
          </a:xfrm>
          <a:prstGeom prst="rect">
            <a:avLst/>
          </a:prstGeom>
          <a:noFill/>
        </p:spPr>
        <p:txBody>
          <a:bodyPr wrap="square" rtlCol="0">
            <a:spAutoFit/>
          </a:bodyPr>
          <a:lstStyle/>
          <a:p>
            <a:pPr algn="ctr"/>
            <a:r>
              <a:rPr lang="en-US" sz="3600" dirty="0"/>
              <a:t>9-12 Grade Sample Rubric</a:t>
            </a:r>
          </a:p>
        </p:txBody>
      </p:sp>
      <p:sp>
        <p:nvSpPr>
          <p:cNvPr id="8" name="TextBox 7">
            <a:extLst>
              <a:ext uri="{FF2B5EF4-FFF2-40B4-BE49-F238E27FC236}">
                <a16:creationId xmlns:a16="http://schemas.microsoft.com/office/drawing/2014/main" id="{1806F5BE-E853-4977-942D-370B1FF3EED0}"/>
              </a:ext>
            </a:extLst>
          </p:cNvPr>
          <p:cNvSpPr txBox="1"/>
          <p:nvPr/>
        </p:nvSpPr>
        <p:spPr>
          <a:xfrm>
            <a:off x="1968759" y="1930866"/>
            <a:ext cx="1899965" cy="2585323"/>
          </a:xfrm>
          <a:prstGeom prst="rect">
            <a:avLst/>
          </a:prstGeom>
          <a:noFill/>
        </p:spPr>
        <p:txBody>
          <a:bodyPr wrap="square" rtlCol="0">
            <a:spAutoFit/>
          </a:bodyPr>
          <a:lstStyle/>
          <a:p>
            <a:r>
              <a:rPr lang="en-US" b="1" dirty="0"/>
              <a:t>SC.912.N.1.5: </a:t>
            </a:r>
            <a:r>
              <a:rPr lang="en-US" dirty="0"/>
              <a:t>Describe and provide examples of how similar investigations conducted in many parts of the world result in the same outcome.</a:t>
            </a:r>
          </a:p>
        </p:txBody>
      </p:sp>
      <p:sp>
        <p:nvSpPr>
          <p:cNvPr id="9" name="TextBox 8">
            <a:extLst>
              <a:ext uri="{FF2B5EF4-FFF2-40B4-BE49-F238E27FC236}">
                <a16:creationId xmlns:a16="http://schemas.microsoft.com/office/drawing/2014/main" id="{97B9F76F-E066-4F00-BBEA-2F42996336FB}"/>
              </a:ext>
            </a:extLst>
          </p:cNvPr>
          <p:cNvSpPr txBox="1"/>
          <p:nvPr/>
        </p:nvSpPr>
        <p:spPr>
          <a:xfrm>
            <a:off x="3942826" y="1929468"/>
            <a:ext cx="1971413" cy="5016758"/>
          </a:xfrm>
          <a:prstGeom prst="rect">
            <a:avLst/>
          </a:prstGeom>
          <a:noFill/>
        </p:spPr>
        <p:txBody>
          <a:bodyPr wrap="square" rtlCol="0">
            <a:spAutoFit/>
          </a:bodyPr>
          <a:lstStyle/>
          <a:p>
            <a:r>
              <a:rPr lang="en-US" b="1" dirty="0">
                <a:solidFill>
                  <a:srgbClr val="FF0000"/>
                </a:solidFill>
              </a:rPr>
              <a:t>SC.912.CS-PC.2.4:</a:t>
            </a:r>
            <a:r>
              <a:rPr lang="en-US" dirty="0">
                <a:solidFill>
                  <a:srgbClr val="FF0000"/>
                </a:solidFill>
              </a:rPr>
              <a:t> Analyze the positive and negative impacts of technology on popular culture and personal life.</a:t>
            </a:r>
            <a:endParaRPr lang="en-US" b="1" dirty="0">
              <a:solidFill>
                <a:srgbClr val="FF0000"/>
              </a:solidFill>
            </a:endParaRPr>
          </a:p>
          <a:p>
            <a:endParaRPr lang="en-US" b="1" dirty="0"/>
          </a:p>
          <a:p>
            <a:r>
              <a:rPr lang="en-US" sz="1100" b="1" dirty="0"/>
              <a:t>Class discussion on the role of technology to produce and edit, advertise, and sell popular music.</a:t>
            </a:r>
          </a:p>
          <a:p>
            <a:endParaRPr lang="en-US" sz="1100" b="1" dirty="0"/>
          </a:p>
          <a:p>
            <a:endParaRPr lang="en-US" sz="1100" b="1" dirty="0"/>
          </a:p>
          <a:p>
            <a:r>
              <a:rPr lang="en-US" sz="1100" b="1" dirty="0"/>
              <a:t>Students will use Audacity to create a recording of their instrument and use a “Bus” track to add  reverb onto their recordings, while adjusting wet and dry mix, as well as applying a high-pass filter to filter out unwanted lower frequencies.</a:t>
            </a:r>
          </a:p>
        </p:txBody>
      </p:sp>
      <p:sp>
        <p:nvSpPr>
          <p:cNvPr id="10" name="TextBox 9">
            <a:extLst>
              <a:ext uri="{FF2B5EF4-FFF2-40B4-BE49-F238E27FC236}">
                <a16:creationId xmlns:a16="http://schemas.microsoft.com/office/drawing/2014/main" id="{FADEEE2B-5686-42F3-A93E-12587D73E50C}"/>
              </a:ext>
            </a:extLst>
          </p:cNvPr>
          <p:cNvSpPr txBox="1"/>
          <p:nvPr/>
        </p:nvSpPr>
        <p:spPr>
          <a:xfrm>
            <a:off x="5988341" y="1929468"/>
            <a:ext cx="1971413" cy="4524315"/>
          </a:xfrm>
          <a:prstGeom prst="rect">
            <a:avLst/>
          </a:prstGeom>
          <a:noFill/>
        </p:spPr>
        <p:txBody>
          <a:bodyPr wrap="square" rtlCol="0">
            <a:spAutoFit/>
          </a:bodyPr>
          <a:lstStyle/>
          <a:p>
            <a:r>
              <a:rPr lang="en-US" b="1" dirty="0">
                <a:solidFill>
                  <a:srgbClr val="FF0000"/>
                </a:solidFill>
              </a:rPr>
              <a:t>VA.912.C.1.8:</a:t>
            </a:r>
            <a:r>
              <a:rPr lang="en-US" dirty="0">
                <a:solidFill>
                  <a:srgbClr val="FF0000"/>
                </a:solidFill>
              </a:rPr>
              <a:t> Explain the development of meaning and procedural choices throughout the creative process to defend artistic intention.</a:t>
            </a:r>
          </a:p>
          <a:p>
            <a:endParaRPr lang="en-US" b="1" dirty="0">
              <a:solidFill>
                <a:srgbClr val="FF0000"/>
              </a:solidFill>
            </a:endParaRPr>
          </a:p>
          <a:p>
            <a:r>
              <a:rPr lang="en-US" b="1" dirty="0"/>
              <a:t>Testable Question: </a:t>
            </a:r>
            <a:r>
              <a:rPr lang="en-US" dirty="0"/>
              <a:t>In what way(s) does the thickness of the pipe affect the instrument’s sound?</a:t>
            </a:r>
          </a:p>
        </p:txBody>
      </p:sp>
      <p:sp>
        <p:nvSpPr>
          <p:cNvPr id="11" name="TextBox 10">
            <a:extLst>
              <a:ext uri="{FF2B5EF4-FFF2-40B4-BE49-F238E27FC236}">
                <a16:creationId xmlns:a16="http://schemas.microsoft.com/office/drawing/2014/main" id="{DAA8A3C2-21C7-4F74-A845-36D899FAA7BE}"/>
              </a:ext>
            </a:extLst>
          </p:cNvPr>
          <p:cNvSpPr txBox="1"/>
          <p:nvPr/>
        </p:nvSpPr>
        <p:spPr>
          <a:xfrm>
            <a:off x="8079647" y="1929468"/>
            <a:ext cx="1971413" cy="3416320"/>
          </a:xfrm>
          <a:prstGeom prst="rect">
            <a:avLst/>
          </a:prstGeom>
          <a:noFill/>
        </p:spPr>
        <p:txBody>
          <a:bodyPr wrap="square" rtlCol="0">
            <a:spAutoFit/>
          </a:bodyPr>
          <a:lstStyle/>
          <a:p>
            <a:r>
              <a:rPr lang="en-US" b="1" dirty="0"/>
              <a:t>MU.912.S.1.1:</a:t>
            </a:r>
            <a:r>
              <a:rPr lang="en-US" dirty="0"/>
              <a:t> Improvise rhythmic and melodic phrases over harmonic progressions.</a:t>
            </a:r>
          </a:p>
          <a:p>
            <a:endParaRPr lang="en-US" dirty="0"/>
          </a:p>
          <a:p>
            <a:r>
              <a:rPr lang="en-US" b="1" dirty="0"/>
              <a:t>Students will use their created instruments to improvise over a C Blues Progression</a:t>
            </a:r>
            <a:r>
              <a:rPr lang="en-US" dirty="0"/>
              <a:t>.</a:t>
            </a:r>
          </a:p>
        </p:txBody>
      </p:sp>
      <p:sp>
        <p:nvSpPr>
          <p:cNvPr id="12" name="TextBox 11">
            <a:extLst>
              <a:ext uri="{FF2B5EF4-FFF2-40B4-BE49-F238E27FC236}">
                <a16:creationId xmlns:a16="http://schemas.microsoft.com/office/drawing/2014/main" id="{89F3B0DE-0AB6-4050-8EDC-7E933595B57E}"/>
              </a:ext>
            </a:extLst>
          </p:cNvPr>
          <p:cNvSpPr txBox="1"/>
          <p:nvPr/>
        </p:nvSpPr>
        <p:spPr>
          <a:xfrm>
            <a:off x="10170954" y="1929467"/>
            <a:ext cx="1971412" cy="4955203"/>
          </a:xfrm>
          <a:prstGeom prst="rect">
            <a:avLst/>
          </a:prstGeom>
          <a:noFill/>
        </p:spPr>
        <p:txBody>
          <a:bodyPr wrap="square" rtlCol="0">
            <a:spAutoFit/>
          </a:bodyPr>
          <a:lstStyle/>
          <a:p>
            <a:r>
              <a:rPr lang="en-US" b="1" dirty="0"/>
              <a:t>MAFS.912.N-Q.1.3: </a:t>
            </a:r>
            <a:r>
              <a:rPr lang="en-US" dirty="0"/>
              <a:t>Choose a level of accuracy appropriate to limitations on measurement when reporting quantities.</a:t>
            </a:r>
          </a:p>
          <a:p>
            <a:endParaRPr lang="en-US" b="1" dirty="0"/>
          </a:p>
          <a:p>
            <a:r>
              <a:rPr lang="en-US" sz="1400" b="1" dirty="0"/>
              <a:t>Students will use two separate equations to calculate pitch of musical notes as well as length of pipes required, rounding to two decimal places, to pinpoint the level of accuracy needed when measuring and cutting pipes.</a:t>
            </a:r>
          </a:p>
        </p:txBody>
      </p:sp>
      <p:sp>
        <p:nvSpPr>
          <p:cNvPr id="14" name="TextBox 13">
            <a:extLst>
              <a:ext uri="{FF2B5EF4-FFF2-40B4-BE49-F238E27FC236}">
                <a16:creationId xmlns:a16="http://schemas.microsoft.com/office/drawing/2014/main" id="{4D6960E3-B5D0-4B2D-8CF5-2A7CC1D088B4}"/>
              </a:ext>
            </a:extLst>
          </p:cNvPr>
          <p:cNvSpPr txBox="1"/>
          <p:nvPr/>
        </p:nvSpPr>
        <p:spPr>
          <a:xfrm>
            <a:off x="309345" y="1932007"/>
            <a:ext cx="1468073" cy="1754326"/>
          </a:xfrm>
          <a:prstGeom prst="rect">
            <a:avLst/>
          </a:prstGeom>
          <a:noFill/>
        </p:spPr>
        <p:txBody>
          <a:bodyPr wrap="square" rtlCol="0">
            <a:spAutoFit/>
          </a:bodyPr>
          <a:lstStyle/>
          <a:p>
            <a:r>
              <a:rPr lang="en-US" dirty="0"/>
              <a:t>Making a panpipe instrument with </a:t>
            </a:r>
            <a:r>
              <a:rPr lang="en-US" dirty="0" err="1"/>
              <a:t>pvc</a:t>
            </a:r>
            <a:r>
              <a:rPr lang="en-US" dirty="0"/>
              <a:t> pipes.</a:t>
            </a:r>
          </a:p>
          <a:p>
            <a:endParaRPr lang="en-US" dirty="0"/>
          </a:p>
        </p:txBody>
      </p:sp>
    </p:spTree>
    <p:extLst>
      <p:ext uri="{BB962C8B-B14F-4D97-AF65-F5344CB8AC3E}">
        <p14:creationId xmlns:p14="http://schemas.microsoft.com/office/powerpoint/2010/main" val="221832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0BD0A3-B783-4C16-9794-EF5C5CBEEFD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a:solidFill>
                  <a:srgbClr val="FFFFFF"/>
                </a:solidFill>
              </a:rPr>
              <a:t>Elementary Requirements</a:t>
            </a:r>
          </a:p>
        </p:txBody>
      </p:sp>
      <p:pic>
        <p:nvPicPr>
          <p:cNvPr id="4" name="Picture 2" descr="Image result for STEAM">
            <a:extLst>
              <a:ext uri="{FF2B5EF4-FFF2-40B4-BE49-F238E27FC236}">
                <a16:creationId xmlns:a16="http://schemas.microsoft.com/office/drawing/2014/main" id="{A51999F2-986C-4F95-9BF6-9B3CC3CE4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4" b="2109"/>
          <a:stretch/>
        </p:blipFill>
        <p:spPr bwMode="auto">
          <a:xfrm>
            <a:off x="4038600" y="1511094"/>
            <a:ext cx="7188199" cy="2695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955412-4A7F-4628-BF5E-1A5F8707BE8A}"/>
              </a:ext>
            </a:extLst>
          </p:cNvPr>
          <p:cNvSpPr>
            <a:spLocks noGrp="1"/>
          </p:cNvSpPr>
          <p:nvPr>
            <p:ph idx="1"/>
          </p:nvPr>
        </p:nvSpPr>
        <p:spPr>
          <a:xfrm>
            <a:off x="4038600" y="4884873"/>
            <a:ext cx="7188199" cy="1292090"/>
          </a:xfrm>
        </p:spPr>
        <p:txBody>
          <a:bodyPr>
            <a:normAutofit/>
          </a:bodyPr>
          <a:lstStyle/>
          <a:p>
            <a:r>
              <a:rPr lang="en-US" sz="1800"/>
              <a:t>3 STEAM projects per year</a:t>
            </a:r>
          </a:p>
          <a:p>
            <a:r>
              <a:rPr lang="en-US" sz="1800"/>
              <a:t>One School-Based performance</a:t>
            </a:r>
          </a:p>
          <a:p>
            <a:r>
              <a:rPr lang="en-US" sz="1800"/>
              <a:t>One student in the Superintendent Honors Music Festival</a:t>
            </a:r>
          </a:p>
        </p:txBody>
      </p:sp>
    </p:spTree>
    <p:extLst>
      <p:ext uri="{BB962C8B-B14F-4D97-AF65-F5344CB8AC3E}">
        <p14:creationId xmlns:p14="http://schemas.microsoft.com/office/powerpoint/2010/main" val="283239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0BD0A3-B783-4C16-9794-EF5C5CBEEFD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dirty="0">
                <a:solidFill>
                  <a:srgbClr val="FFFFFF"/>
                </a:solidFill>
              </a:rPr>
              <a:t>Secondary Requirements</a:t>
            </a:r>
          </a:p>
        </p:txBody>
      </p:sp>
      <p:pic>
        <p:nvPicPr>
          <p:cNvPr id="4" name="Picture 2" descr="Image result for STEAM">
            <a:extLst>
              <a:ext uri="{FF2B5EF4-FFF2-40B4-BE49-F238E27FC236}">
                <a16:creationId xmlns:a16="http://schemas.microsoft.com/office/drawing/2014/main" id="{A51999F2-986C-4F95-9BF6-9B3CC3CE4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4" b="2109"/>
          <a:stretch/>
        </p:blipFill>
        <p:spPr bwMode="auto">
          <a:xfrm>
            <a:off x="3979877" y="1487272"/>
            <a:ext cx="7188199" cy="2695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955412-4A7F-4628-BF5E-1A5F8707BE8A}"/>
              </a:ext>
            </a:extLst>
          </p:cNvPr>
          <p:cNvSpPr>
            <a:spLocks noGrp="1"/>
          </p:cNvSpPr>
          <p:nvPr>
            <p:ph idx="1"/>
          </p:nvPr>
        </p:nvSpPr>
        <p:spPr>
          <a:xfrm>
            <a:off x="4038600" y="4320072"/>
            <a:ext cx="7188199" cy="2230017"/>
          </a:xfrm>
        </p:spPr>
        <p:txBody>
          <a:bodyPr>
            <a:normAutofit/>
          </a:bodyPr>
          <a:lstStyle/>
          <a:p>
            <a:r>
              <a:rPr lang="en-US" sz="1800" dirty="0"/>
              <a:t>3 STEAM projects per year</a:t>
            </a:r>
          </a:p>
          <a:p>
            <a:r>
              <a:rPr lang="en-US" sz="1800" dirty="0"/>
              <a:t>One School-Based performance</a:t>
            </a:r>
          </a:p>
          <a:p>
            <a:r>
              <a:rPr lang="en-US" sz="1800" dirty="0"/>
              <a:t>One student in the Superintendent Honors Music Festival</a:t>
            </a:r>
          </a:p>
          <a:p>
            <a:r>
              <a:rPr lang="en-US" sz="1800" dirty="0"/>
              <a:t>One Performing Art Competition (MPA, Solo and Ensemble, FFMC, etc.)</a:t>
            </a:r>
          </a:p>
          <a:p>
            <a:r>
              <a:rPr lang="en-US" sz="1800" dirty="0"/>
              <a:t>One other visual OR performing arts competition</a:t>
            </a:r>
          </a:p>
        </p:txBody>
      </p:sp>
    </p:spTree>
    <p:extLst>
      <p:ext uri="{BB962C8B-B14F-4D97-AF65-F5344CB8AC3E}">
        <p14:creationId xmlns:p14="http://schemas.microsoft.com/office/powerpoint/2010/main" val="312323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0BD0A3-B783-4C16-9794-EF5C5CBEEFDF}"/>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400" dirty="0">
                <a:solidFill>
                  <a:srgbClr val="FFFFFF"/>
                </a:solidFill>
              </a:rPr>
              <a:t>What is a STEAM 5.0 Lesson?</a:t>
            </a:r>
          </a:p>
        </p:txBody>
      </p:sp>
      <p:pic>
        <p:nvPicPr>
          <p:cNvPr id="7" name="Picture 2" descr="Image result for STEAM">
            <a:extLst>
              <a:ext uri="{FF2B5EF4-FFF2-40B4-BE49-F238E27FC236}">
                <a16:creationId xmlns:a16="http://schemas.microsoft.com/office/drawing/2014/main" id="{4D0A47E8-1B7D-4DF9-BC7F-AFFA371521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74" b="2109"/>
          <a:stretch/>
        </p:blipFill>
        <p:spPr bwMode="auto">
          <a:xfrm>
            <a:off x="4038599" y="1511094"/>
            <a:ext cx="7188199" cy="26955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955412-4A7F-4628-BF5E-1A5F8707BE8A}"/>
              </a:ext>
            </a:extLst>
          </p:cNvPr>
          <p:cNvSpPr>
            <a:spLocks noGrp="1"/>
          </p:cNvSpPr>
          <p:nvPr>
            <p:ph idx="1"/>
          </p:nvPr>
        </p:nvSpPr>
        <p:spPr>
          <a:xfrm>
            <a:off x="4038600" y="4230472"/>
            <a:ext cx="7188199" cy="2291626"/>
          </a:xfrm>
        </p:spPr>
        <p:txBody>
          <a:bodyPr>
            <a:normAutofit/>
          </a:bodyPr>
          <a:lstStyle/>
          <a:p>
            <a:r>
              <a:rPr lang="en-US" dirty="0"/>
              <a:t>Fully incorporates all five components of STEAM</a:t>
            </a:r>
          </a:p>
          <a:p>
            <a:r>
              <a:rPr lang="en-US" dirty="0"/>
              <a:t>Grade Appropriate, Standard-driven lessons</a:t>
            </a:r>
          </a:p>
          <a:p>
            <a:r>
              <a:rPr lang="en-US" dirty="0"/>
              <a:t>Most lessons do not correctly implement technology and engineering</a:t>
            </a:r>
          </a:p>
          <a:p>
            <a:endParaRPr lang="en-US" sz="1000" dirty="0"/>
          </a:p>
        </p:txBody>
      </p:sp>
    </p:spTree>
    <p:extLst>
      <p:ext uri="{BB962C8B-B14F-4D97-AF65-F5344CB8AC3E}">
        <p14:creationId xmlns:p14="http://schemas.microsoft.com/office/powerpoint/2010/main" val="237841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2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299C32-F829-46B2-818E-0C9852ADF73A}"/>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dirty="0">
                <a:solidFill>
                  <a:srgbClr val="FFFFFF"/>
                </a:solidFill>
              </a:rPr>
              <a:t>Finding Standards</a:t>
            </a:r>
          </a:p>
        </p:txBody>
      </p:sp>
      <p:pic>
        <p:nvPicPr>
          <p:cNvPr id="3074" name="Picture 2" descr="Image result for cpalms">
            <a:extLst>
              <a:ext uri="{FF2B5EF4-FFF2-40B4-BE49-F238E27FC236}">
                <a16:creationId xmlns:a16="http://schemas.microsoft.com/office/drawing/2014/main" id="{D6FA48F4-7C83-49C5-B5E6-2D329B876C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04138" y="133709"/>
            <a:ext cx="6057122" cy="48457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967443-F42D-4A79-B25D-A2752F479B10}"/>
              </a:ext>
            </a:extLst>
          </p:cNvPr>
          <p:cNvSpPr>
            <a:spLocks noGrp="1"/>
          </p:cNvSpPr>
          <p:nvPr>
            <p:ph idx="1"/>
          </p:nvPr>
        </p:nvSpPr>
        <p:spPr>
          <a:xfrm>
            <a:off x="4038600" y="4884873"/>
            <a:ext cx="7188199" cy="1292090"/>
          </a:xfrm>
        </p:spPr>
        <p:txBody>
          <a:bodyPr>
            <a:normAutofit fontScale="92500" lnSpcReduction="20000"/>
          </a:bodyPr>
          <a:lstStyle/>
          <a:p>
            <a:r>
              <a:rPr lang="en-US" sz="1800" dirty="0">
                <a:hlinkClick r:id="rId3"/>
              </a:rPr>
              <a:t>www.cpalms.org</a:t>
            </a:r>
            <a:endParaRPr lang="en-US" sz="1800" dirty="0"/>
          </a:p>
          <a:p>
            <a:r>
              <a:rPr lang="en-US" sz="1800" dirty="0"/>
              <a:t>Sort by grade level and subject area</a:t>
            </a:r>
          </a:p>
          <a:p>
            <a:r>
              <a:rPr lang="en-US" sz="1800" dirty="0"/>
              <a:t>Easiest to search for key words using ctrl + f</a:t>
            </a:r>
          </a:p>
          <a:p>
            <a:r>
              <a:rPr lang="en-US" sz="1800" dirty="0"/>
              <a:t>Export to word document for easier visual reading</a:t>
            </a:r>
          </a:p>
        </p:txBody>
      </p:sp>
    </p:spTree>
    <p:extLst>
      <p:ext uri="{BB962C8B-B14F-4D97-AF65-F5344CB8AC3E}">
        <p14:creationId xmlns:p14="http://schemas.microsoft.com/office/powerpoint/2010/main" val="39437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0CC7-DC52-4F53-81A8-D844B8E3F476}"/>
              </a:ext>
            </a:extLst>
          </p:cNvPr>
          <p:cNvSpPr>
            <a:spLocks noGrp="1"/>
          </p:cNvSpPr>
          <p:nvPr>
            <p:ph type="title"/>
          </p:nvPr>
        </p:nvSpPr>
        <p:spPr/>
        <p:txBody>
          <a:bodyPr/>
          <a:lstStyle/>
          <a:p>
            <a:pPr algn="ctr"/>
            <a:r>
              <a:rPr lang="en-US" dirty="0"/>
              <a:t>Rubric</a:t>
            </a:r>
          </a:p>
        </p:txBody>
      </p:sp>
      <p:sp>
        <p:nvSpPr>
          <p:cNvPr id="3" name="Content Placeholder 2">
            <a:extLst>
              <a:ext uri="{FF2B5EF4-FFF2-40B4-BE49-F238E27FC236}">
                <a16:creationId xmlns:a16="http://schemas.microsoft.com/office/drawing/2014/main" id="{66DA0943-1D67-4466-9A62-6A8081EAC8CB}"/>
              </a:ext>
            </a:extLst>
          </p:cNvPr>
          <p:cNvSpPr>
            <a:spLocks noGrp="1"/>
          </p:cNvSpPr>
          <p:nvPr>
            <p:ph idx="1"/>
          </p:nvPr>
        </p:nvSpPr>
        <p:spPr/>
        <p:txBody>
          <a:bodyPr/>
          <a:lstStyle/>
          <a:p>
            <a:endParaRPr lang="en-US" dirty="0"/>
          </a:p>
          <a:p>
            <a:endParaRPr lang="en-US" dirty="0"/>
          </a:p>
        </p:txBody>
      </p:sp>
      <p:pic>
        <p:nvPicPr>
          <p:cNvPr id="2050" name="Picture 2" descr="https://i.gyazo.com/ddec00cc75a247a6b5e18bd1934ab899.png">
            <a:extLst>
              <a:ext uri="{FF2B5EF4-FFF2-40B4-BE49-F238E27FC236}">
                <a16:creationId xmlns:a16="http://schemas.microsoft.com/office/drawing/2014/main" id="{0B5A2D7A-912B-4F31-9B05-D9BCCA0E5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88" y="0"/>
            <a:ext cx="10431624" cy="693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49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echnology">
            <a:extLst>
              <a:ext uri="{FF2B5EF4-FFF2-40B4-BE49-F238E27FC236}">
                <a16:creationId xmlns:a16="http://schemas.microsoft.com/office/drawing/2014/main" id="{115902D7-83C1-435E-91E3-3262BEBD5FE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4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86D3A32-4D1A-4F2F-9656-6641282C3CB1}"/>
              </a:ext>
            </a:extLst>
          </p:cNvPr>
          <p:cNvSpPr>
            <a:spLocks noGrp="1"/>
          </p:cNvSpPr>
          <p:nvPr>
            <p:ph type="title"/>
          </p:nvPr>
        </p:nvSpPr>
        <p:spPr>
          <a:xfrm>
            <a:off x="709448" y="1913950"/>
            <a:ext cx="4204137" cy="1342754"/>
          </a:xfrm>
        </p:spPr>
        <p:txBody>
          <a:bodyPr>
            <a:normAutofit/>
          </a:bodyPr>
          <a:lstStyle/>
          <a:p>
            <a:pPr algn="ctr"/>
            <a:r>
              <a:rPr lang="en-US" sz="3600"/>
              <a:t>Technology</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5F967F-C48D-4FA6-9120-36E8BA9945DB}"/>
              </a:ext>
            </a:extLst>
          </p:cNvPr>
          <p:cNvSpPr>
            <a:spLocks noGrp="1"/>
          </p:cNvSpPr>
          <p:nvPr>
            <p:ph idx="1"/>
          </p:nvPr>
        </p:nvSpPr>
        <p:spPr>
          <a:xfrm>
            <a:off x="525516" y="3417573"/>
            <a:ext cx="4593021" cy="2619839"/>
          </a:xfrm>
        </p:spPr>
        <p:txBody>
          <a:bodyPr anchor="ctr">
            <a:normAutofit/>
          </a:bodyPr>
          <a:lstStyle/>
          <a:p>
            <a:r>
              <a:rPr lang="en-US" sz="1800" b="1" dirty="0"/>
              <a:t>Showing a video is not considered a correct use of technology</a:t>
            </a:r>
          </a:p>
          <a:p>
            <a:r>
              <a:rPr lang="en-US" sz="1800" dirty="0"/>
              <a:t>Sample uses:</a:t>
            </a:r>
          </a:p>
          <a:p>
            <a:pPr lvl="1"/>
            <a:r>
              <a:rPr lang="en-US" sz="1800" dirty="0"/>
              <a:t>Manipulative</a:t>
            </a:r>
          </a:p>
          <a:p>
            <a:pPr lvl="1"/>
            <a:r>
              <a:rPr lang="en-US" sz="1800" dirty="0"/>
              <a:t>Use of software</a:t>
            </a:r>
          </a:p>
          <a:p>
            <a:pPr lvl="1"/>
            <a:r>
              <a:rPr lang="en-US" sz="1800" dirty="0"/>
              <a:t>Interactive Simulations</a:t>
            </a:r>
          </a:p>
          <a:p>
            <a:pPr lvl="1"/>
            <a:r>
              <a:rPr lang="en-US" sz="1800" dirty="0"/>
              <a:t>Record keeping and sharing</a:t>
            </a:r>
          </a:p>
          <a:p>
            <a:pPr lvl="1"/>
            <a:r>
              <a:rPr lang="en-US" sz="1800" dirty="0"/>
              <a:t>Educational Social Media</a:t>
            </a:r>
          </a:p>
        </p:txBody>
      </p:sp>
    </p:spTree>
    <p:extLst>
      <p:ext uri="{BB962C8B-B14F-4D97-AF65-F5344CB8AC3E}">
        <p14:creationId xmlns:p14="http://schemas.microsoft.com/office/powerpoint/2010/main" val="47075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engineering">
            <a:extLst>
              <a:ext uri="{FF2B5EF4-FFF2-40B4-BE49-F238E27FC236}">
                <a16:creationId xmlns:a16="http://schemas.microsoft.com/office/drawing/2014/main" id="{C9553911-7729-4535-B92A-C278236A5954}"/>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4788" r="11657"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F9A497-6F59-4FEE-8BCA-134D371AF17C}"/>
              </a:ext>
            </a:extLst>
          </p:cNvPr>
          <p:cNvSpPr>
            <a:spLocks noGrp="1"/>
          </p:cNvSpPr>
          <p:nvPr>
            <p:ph type="title"/>
          </p:nvPr>
        </p:nvSpPr>
        <p:spPr>
          <a:xfrm>
            <a:off x="709448" y="1913950"/>
            <a:ext cx="4204137" cy="1342754"/>
          </a:xfrm>
        </p:spPr>
        <p:txBody>
          <a:bodyPr>
            <a:normAutofit/>
          </a:bodyPr>
          <a:lstStyle/>
          <a:p>
            <a:pPr algn="ctr"/>
            <a:r>
              <a:rPr lang="en-US" sz="3600"/>
              <a:t>Engineering</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BF6EB2-FFF6-4D22-A84B-D9A1B0A05B8A}"/>
              </a:ext>
            </a:extLst>
          </p:cNvPr>
          <p:cNvSpPr>
            <a:spLocks noGrp="1"/>
          </p:cNvSpPr>
          <p:nvPr>
            <p:ph idx="1"/>
          </p:nvPr>
        </p:nvSpPr>
        <p:spPr>
          <a:xfrm>
            <a:off x="525516" y="3417573"/>
            <a:ext cx="4593021" cy="2619839"/>
          </a:xfrm>
        </p:spPr>
        <p:txBody>
          <a:bodyPr anchor="ctr">
            <a:normAutofit/>
          </a:bodyPr>
          <a:lstStyle/>
          <a:p>
            <a:r>
              <a:rPr lang="en-US" sz="1800" dirty="0"/>
              <a:t>Experimental Process</a:t>
            </a:r>
          </a:p>
          <a:p>
            <a:r>
              <a:rPr lang="en-US" sz="1800" dirty="0"/>
              <a:t>Collaborative</a:t>
            </a:r>
          </a:p>
          <a:p>
            <a:r>
              <a:rPr lang="en-US" sz="1800" b="1" dirty="0"/>
              <a:t>NO PROCEDURES</a:t>
            </a:r>
          </a:p>
          <a:p>
            <a:r>
              <a:rPr lang="en-US" sz="1800" dirty="0"/>
              <a:t>Must provide a testable question</a:t>
            </a:r>
          </a:p>
        </p:txBody>
      </p:sp>
    </p:spTree>
    <p:extLst>
      <p:ext uri="{BB962C8B-B14F-4D97-AF65-F5344CB8AC3E}">
        <p14:creationId xmlns:p14="http://schemas.microsoft.com/office/powerpoint/2010/main" val="121697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1463-3707-4F09-BA80-660B077902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A1C949-9BA3-4FEE-B37B-6915A26701A5}"/>
              </a:ext>
            </a:extLst>
          </p:cNvPr>
          <p:cNvSpPr>
            <a:spLocks noGrp="1"/>
          </p:cNvSpPr>
          <p:nvPr>
            <p:ph idx="1"/>
          </p:nvPr>
        </p:nvSpPr>
        <p:spPr/>
        <p:txBody>
          <a:bodyPr/>
          <a:lstStyle/>
          <a:p>
            <a:endParaRPr lang="en-US"/>
          </a:p>
        </p:txBody>
      </p:sp>
      <p:pic>
        <p:nvPicPr>
          <p:cNvPr id="4" name="Picture 2" descr="https://i.gyazo.com/ddec00cc75a247a6b5e18bd1934ab899.png">
            <a:extLst>
              <a:ext uri="{FF2B5EF4-FFF2-40B4-BE49-F238E27FC236}">
                <a16:creationId xmlns:a16="http://schemas.microsoft.com/office/drawing/2014/main" id="{DF884F12-70EB-4C4A-8497-ABD143E1D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6408" cy="6933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C754B1-CA60-429B-A3F6-B07B6835C024}"/>
              </a:ext>
            </a:extLst>
          </p:cNvPr>
          <p:cNvSpPr txBox="1"/>
          <p:nvPr/>
        </p:nvSpPr>
        <p:spPr>
          <a:xfrm>
            <a:off x="317241" y="1825625"/>
            <a:ext cx="1436914" cy="1477328"/>
          </a:xfrm>
          <a:prstGeom prst="rect">
            <a:avLst/>
          </a:prstGeom>
          <a:noFill/>
        </p:spPr>
        <p:txBody>
          <a:bodyPr wrap="square" rtlCol="0">
            <a:spAutoFit/>
          </a:bodyPr>
          <a:lstStyle/>
          <a:p>
            <a:r>
              <a:rPr lang="en-US" dirty="0"/>
              <a:t>Making a panpipe instrument with </a:t>
            </a:r>
            <a:r>
              <a:rPr lang="en-US" dirty="0" err="1"/>
              <a:t>pvc</a:t>
            </a:r>
            <a:r>
              <a:rPr lang="en-US" dirty="0"/>
              <a:t> pipes.</a:t>
            </a:r>
          </a:p>
        </p:txBody>
      </p:sp>
      <p:sp>
        <p:nvSpPr>
          <p:cNvPr id="6" name="TextBox 5">
            <a:extLst>
              <a:ext uri="{FF2B5EF4-FFF2-40B4-BE49-F238E27FC236}">
                <a16:creationId xmlns:a16="http://schemas.microsoft.com/office/drawing/2014/main" id="{BE776C21-7729-48F3-A4F4-E06C11067F10}"/>
              </a:ext>
            </a:extLst>
          </p:cNvPr>
          <p:cNvSpPr txBox="1"/>
          <p:nvPr/>
        </p:nvSpPr>
        <p:spPr>
          <a:xfrm>
            <a:off x="1959429" y="1912776"/>
            <a:ext cx="1847461" cy="1754326"/>
          </a:xfrm>
          <a:prstGeom prst="rect">
            <a:avLst/>
          </a:prstGeom>
          <a:noFill/>
        </p:spPr>
        <p:txBody>
          <a:bodyPr wrap="square" rtlCol="0">
            <a:spAutoFit/>
          </a:bodyPr>
          <a:lstStyle/>
          <a:p>
            <a:r>
              <a:rPr lang="en-US" b="1" dirty="0"/>
              <a:t>SC.3.P.10.2:</a:t>
            </a:r>
            <a:r>
              <a:rPr lang="en-US" dirty="0"/>
              <a:t> Recognize that energy has the ability to cause motion or create change.</a:t>
            </a:r>
          </a:p>
        </p:txBody>
      </p:sp>
      <p:sp>
        <p:nvSpPr>
          <p:cNvPr id="7" name="TextBox 6">
            <a:extLst>
              <a:ext uri="{FF2B5EF4-FFF2-40B4-BE49-F238E27FC236}">
                <a16:creationId xmlns:a16="http://schemas.microsoft.com/office/drawing/2014/main" id="{893F6A06-59A0-4A61-A266-89596FC67385}"/>
              </a:ext>
            </a:extLst>
          </p:cNvPr>
          <p:cNvSpPr txBox="1"/>
          <p:nvPr/>
        </p:nvSpPr>
        <p:spPr>
          <a:xfrm>
            <a:off x="3946849" y="1912776"/>
            <a:ext cx="1847461" cy="4247317"/>
          </a:xfrm>
          <a:prstGeom prst="rect">
            <a:avLst/>
          </a:prstGeom>
          <a:noFill/>
        </p:spPr>
        <p:txBody>
          <a:bodyPr wrap="square" rtlCol="0">
            <a:spAutoFit/>
          </a:bodyPr>
          <a:lstStyle/>
          <a:p>
            <a:r>
              <a:rPr lang="en-US" b="1" dirty="0">
                <a:solidFill>
                  <a:srgbClr val="FF0000"/>
                </a:solidFill>
              </a:rPr>
              <a:t>*SC.35.CS-CP.3.2:</a:t>
            </a:r>
            <a:r>
              <a:rPr lang="en-US" dirty="0">
                <a:solidFill>
                  <a:srgbClr val="FF0000"/>
                </a:solidFill>
              </a:rPr>
              <a:t> Present digitally created products, either individually or collaboratively…</a:t>
            </a:r>
          </a:p>
          <a:p>
            <a:endParaRPr lang="en-US" dirty="0">
              <a:solidFill>
                <a:srgbClr val="FF0000"/>
              </a:solidFill>
            </a:endParaRPr>
          </a:p>
          <a:p>
            <a:r>
              <a:rPr lang="en-US" b="1" dirty="0"/>
              <a:t>Students will use the Digital Audio Workstation (DAW) “Audacity” to create a short recording of their instrument.</a:t>
            </a:r>
          </a:p>
        </p:txBody>
      </p:sp>
      <p:sp>
        <p:nvSpPr>
          <p:cNvPr id="8" name="TextBox 7">
            <a:extLst>
              <a:ext uri="{FF2B5EF4-FFF2-40B4-BE49-F238E27FC236}">
                <a16:creationId xmlns:a16="http://schemas.microsoft.com/office/drawing/2014/main" id="{CC4FEBB6-C348-4B71-B19F-041807425513}"/>
              </a:ext>
            </a:extLst>
          </p:cNvPr>
          <p:cNvSpPr txBox="1"/>
          <p:nvPr/>
        </p:nvSpPr>
        <p:spPr>
          <a:xfrm>
            <a:off x="5999584" y="1912776"/>
            <a:ext cx="1847461" cy="4801314"/>
          </a:xfrm>
          <a:prstGeom prst="rect">
            <a:avLst/>
          </a:prstGeom>
          <a:noFill/>
        </p:spPr>
        <p:txBody>
          <a:bodyPr wrap="square" rtlCol="0">
            <a:spAutoFit/>
          </a:bodyPr>
          <a:lstStyle/>
          <a:p>
            <a:r>
              <a:rPr lang="en-US" b="1" dirty="0">
                <a:solidFill>
                  <a:srgbClr val="FF0000"/>
                </a:solidFill>
              </a:rPr>
              <a:t>*VA.3.S.3.1:</a:t>
            </a:r>
            <a:r>
              <a:rPr lang="en-US" dirty="0">
                <a:solidFill>
                  <a:srgbClr val="FF0000"/>
                </a:solidFill>
              </a:rPr>
              <a:t> Use materials, and processes to achieve an intended result in two- and/or three-dimensional artworks.</a:t>
            </a:r>
          </a:p>
          <a:p>
            <a:endParaRPr lang="en-US" b="1" dirty="0"/>
          </a:p>
          <a:p>
            <a:r>
              <a:rPr lang="en-US" b="1" dirty="0"/>
              <a:t>Testable Question: </a:t>
            </a:r>
            <a:r>
              <a:rPr lang="en-US" dirty="0"/>
              <a:t>Does the pitch of the pipes change if they become closed on one end?</a:t>
            </a:r>
            <a:endParaRPr lang="en-US" b="1" dirty="0"/>
          </a:p>
        </p:txBody>
      </p:sp>
      <p:sp>
        <p:nvSpPr>
          <p:cNvPr id="9" name="TextBox 8">
            <a:extLst>
              <a:ext uri="{FF2B5EF4-FFF2-40B4-BE49-F238E27FC236}">
                <a16:creationId xmlns:a16="http://schemas.microsoft.com/office/drawing/2014/main" id="{47AA7999-125F-45E3-9DD6-7341A0C5DCBE}"/>
              </a:ext>
            </a:extLst>
          </p:cNvPr>
          <p:cNvSpPr txBox="1"/>
          <p:nvPr/>
        </p:nvSpPr>
        <p:spPr>
          <a:xfrm>
            <a:off x="8117633" y="1912776"/>
            <a:ext cx="1847461" cy="3139321"/>
          </a:xfrm>
          <a:prstGeom prst="rect">
            <a:avLst/>
          </a:prstGeom>
          <a:noFill/>
        </p:spPr>
        <p:txBody>
          <a:bodyPr wrap="square" rtlCol="0">
            <a:spAutoFit/>
          </a:bodyPr>
          <a:lstStyle/>
          <a:p>
            <a:r>
              <a:rPr lang="en-US" b="1" dirty="0"/>
              <a:t>MU.3.F.3.1:</a:t>
            </a:r>
            <a:r>
              <a:rPr lang="en-US" dirty="0"/>
              <a:t> Collaborate with others to create a musical presentation and acknowledge individual contributions as an integral part of the whole.	</a:t>
            </a:r>
            <a:endParaRPr lang="en-US" b="1" dirty="0"/>
          </a:p>
        </p:txBody>
      </p:sp>
      <p:sp>
        <p:nvSpPr>
          <p:cNvPr id="10" name="TextBox 9">
            <a:extLst>
              <a:ext uri="{FF2B5EF4-FFF2-40B4-BE49-F238E27FC236}">
                <a16:creationId xmlns:a16="http://schemas.microsoft.com/office/drawing/2014/main" id="{71C48A77-B558-4B74-9CDE-C054E9C9F2AE}"/>
              </a:ext>
            </a:extLst>
          </p:cNvPr>
          <p:cNvSpPr txBox="1"/>
          <p:nvPr/>
        </p:nvSpPr>
        <p:spPr>
          <a:xfrm>
            <a:off x="10232571" y="1912776"/>
            <a:ext cx="1847461" cy="4801314"/>
          </a:xfrm>
          <a:prstGeom prst="rect">
            <a:avLst/>
          </a:prstGeom>
          <a:noFill/>
        </p:spPr>
        <p:txBody>
          <a:bodyPr wrap="square" rtlCol="0">
            <a:spAutoFit/>
          </a:bodyPr>
          <a:lstStyle/>
          <a:p>
            <a:r>
              <a:rPr lang="en-US" b="1" dirty="0"/>
              <a:t>MAFS.3.MD.2.4:</a:t>
            </a:r>
            <a:r>
              <a:rPr lang="en-US" dirty="0"/>
              <a:t> Generate measurement data by measure lengths using rulers marked with halves and fourths of an inch.  Show the data by making a line plot, where the horizontal scale is marked off in appropriate unites – whole numbers, halves, or quarters.</a:t>
            </a:r>
            <a:endParaRPr lang="en-US" b="1" dirty="0"/>
          </a:p>
        </p:txBody>
      </p:sp>
      <p:sp>
        <p:nvSpPr>
          <p:cNvPr id="11" name="Rectangle 10">
            <a:extLst>
              <a:ext uri="{FF2B5EF4-FFF2-40B4-BE49-F238E27FC236}">
                <a16:creationId xmlns:a16="http://schemas.microsoft.com/office/drawing/2014/main" id="{4528473D-04B6-4F6D-903C-C82D5D39E247}"/>
              </a:ext>
            </a:extLst>
          </p:cNvPr>
          <p:cNvSpPr/>
          <p:nvPr/>
        </p:nvSpPr>
        <p:spPr>
          <a:xfrm>
            <a:off x="1614196" y="174106"/>
            <a:ext cx="9125339" cy="7869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C5D8FFF-2982-4D45-90C1-070CDAADFAE1}"/>
              </a:ext>
            </a:extLst>
          </p:cNvPr>
          <p:cNvSpPr txBox="1"/>
          <p:nvPr/>
        </p:nvSpPr>
        <p:spPr>
          <a:xfrm>
            <a:off x="2617365" y="302004"/>
            <a:ext cx="7248088" cy="646331"/>
          </a:xfrm>
          <a:prstGeom prst="rect">
            <a:avLst/>
          </a:prstGeom>
          <a:noFill/>
        </p:spPr>
        <p:txBody>
          <a:bodyPr wrap="square" rtlCol="0">
            <a:spAutoFit/>
          </a:bodyPr>
          <a:lstStyle/>
          <a:p>
            <a:pPr algn="ctr"/>
            <a:r>
              <a:rPr lang="en-US" sz="3600" dirty="0"/>
              <a:t>Third Grade Sample Rubric</a:t>
            </a:r>
          </a:p>
        </p:txBody>
      </p:sp>
      <p:sp>
        <p:nvSpPr>
          <p:cNvPr id="13" name="TextBox 12">
            <a:extLst>
              <a:ext uri="{FF2B5EF4-FFF2-40B4-BE49-F238E27FC236}">
                <a16:creationId xmlns:a16="http://schemas.microsoft.com/office/drawing/2014/main" id="{12D5FBD6-79DF-483D-AECA-4D75860FE91E}"/>
              </a:ext>
            </a:extLst>
          </p:cNvPr>
          <p:cNvSpPr txBox="1"/>
          <p:nvPr/>
        </p:nvSpPr>
        <p:spPr>
          <a:xfrm>
            <a:off x="2071396" y="5276675"/>
            <a:ext cx="1619760" cy="923330"/>
          </a:xfrm>
          <a:prstGeom prst="rect">
            <a:avLst/>
          </a:prstGeom>
          <a:noFill/>
        </p:spPr>
        <p:txBody>
          <a:bodyPr wrap="square" rtlCol="0">
            <a:spAutoFit/>
          </a:bodyPr>
          <a:lstStyle/>
          <a:p>
            <a:r>
              <a:rPr lang="en-US" dirty="0">
                <a:solidFill>
                  <a:srgbClr val="FF0000"/>
                </a:solidFill>
              </a:rPr>
              <a:t>* - indicates non-required standards</a:t>
            </a:r>
          </a:p>
        </p:txBody>
      </p:sp>
    </p:spTree>
    <p:extLst>
      <p:ext uri="{BB962C8B-B14F-4D97-AF65-F5344CB8AC3E}">
        <p14:creationId xmlns:p14="http://schemas.microsoft.com/office/powerpoint/2010/main" val="4066785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874</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Lesson Planning for Music Teachers</vt:lpstr>
      <vt:lpstr>Elementary Requirements</vt:lpstr>
      <vt:lpstr>Secondary Requirements</vt:lpstr>
      <vt:lpstr>What is a STEAM 5.0 Lesson?</vt:lpstr>
      <vt:lpstr>Finding Standards</vt:lpstr>
      <vt:lpstr>Rubric</vt:lpstr>
      <vt:lpstr>Technology</vt:lpstr>
      <vt:lpstr>Engineering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Planning for Music Teachers</dc:title>
  <dc:creator>Ryan Gardner</dc:creator>
  <cp:lastModifiedBy>GARDNER, RYAN</cp:lastModifiedBy>
  <cp:revision>5</cp:revision>
  <dcterms:created xsi:type="dcterms:W3CDTF">2019-06-09T20:03:35Z</dcterms:created>
  <dcterms:modified xsi:type="dcterms:W3CDTF">2019-08-14T19:12:11Z</dcterms:modified>
</cp:coreProperties>
</file>